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handoutMasterIdLst>
    <p:handoutMasterId r:id="rId28"/>
  </p:handoutMasterIdLst>
  <p:sldIdLst>
    <p:sldId id="256" r:id="rId5"/>
    <p:sldId id="283" r:id="rId6"/>
    <p:sldId id="296" r:id="rId7"/>
    <p:sldId id="287" r:id="rId8"/>
    <p:sldId id="286" r:id="rId9"/>
    <p:sldId id="264" r:id="rId10"/>
    <p:sldId id="290" r:id="rId11"/>
    <p:sldId id="292" r:id="rId12"/>
    <p:sldId id="285" r:id="rId13"/>
    <p:sldId id="302" r:id="rId14"/>
    <p:sldId id="293" r:id="rId15"/>
    <p:sldId id="294" r:id="rId16"/>
    <p:sldId id="277" r:id="rId17"/>
    <p:sldId id="298" r:id="rId18"/>
    <p:sldId id="299" r:id="rId19"/>
    <p:sldId id="282" r:id="rId20"/>
    <p:sldId id="297" r:id="rId21"/>
    <p:sldId id="284" r:id="rId22"/>
    <p:sldId id="300" r:id="rId23"/>
    <p:sldId id="291" r:id="rId24"/>
    <p:sldId id="301"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83"/>
            <p14:sldId id="296"/>
          </p14:sldIdLst>
        </p14:section>
        <p14:section name="Design, Morph, Annotate, Work Together, Tell Me" id="{B9B51309-D148-4332-87C2-07BE32FBCA3B}">
          <p14:sldIdLst>
            <p14:sldId id="287"/>
            <p14:sldId id="286"/>
            <p14:sldId id="264"/>
            <p14:sldId id="290"/>
            <p14:sldId id="292"/>
            <p14:sldId id="285"/>
            <p14:sldId id="302"/>
            <p14:sldId id="293"/>
            <p14:sldId id="294"/>
            <p14:sldId id="277"/>
            <p14:sldId id="298"/>
            <p14:sldId id="299"/>
            <p14:sldId id="282"/>
            <p14:sldId id="297"/>
            <p14:sldId id="284"/>
            <p14:sldId id="300"/>
            <p14:sldId id="291"/>
            <p14:sldId id="301"/>
          </p14:sldIdLst>
        </p14:section>
        <p14:section name="Learn More" id="{2CC34DB2-6590-42C0-AD4B-A04C6060184E}">
          <p14:sldIdLst>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1" autoAdjust="0"/>
    <p:restoredTop sz="95976" autoAdjust="0"/>
  </p:normalViewPr>
  <p:slideViewPr>
    <p:cSldViewPr snapToGrid="0">
      <p:cViewPr>
        <p:scale>
          <a:sx n="131" d="100"/>
          <a:sy n="131" d="100"/>
        </p:scale>
        <p:origin x="144"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3/7/22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et.google.com/linkredirect?authuser=0&amp;dest=http%3A%2F%2Fwww.theadvocatesforhumanrights.org%2Fhuman_rights_and_the_united_stat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4e0fc9de2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g4e0fc9de2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are talking about an issue that is much broader than just textbooks. This is a social justice and an Equity  issue. </a:t>
            </a:r>
            <a:endParaRPr>
              <a:solidFill>
                <a:schemeClr val="dk1"/>
              </a:solidFill>
            </a:endParaRPr>
          </a:p>
          <a:p>
            <a:pPr marL="0" marR="0" lvl="0" indent="0" algn="l" rtl="0">
              <a:spcBef>
                <a:spcPts val="0"/>
              </a:spcBef>
              <a:spcAft>
                <a:spcPts val="0"/>
              </a:spcAft>
              <a:buNone/>
            </a:pPr>
            <a:endParaRPr>
              <a:solidFill>
                <a:schemeClr val="dk1"/>
              </a:solidFill>
            </a:endParaRPr>
          </a:p>
          <a:p>
            <a:pPr marL="0" marR="0" lvl="0" indent="0" algn="l" rtl="0">
              <a:spcBef>
                <a:spcPts val="0"/>
              </a:spcBef>
              <a:spcAft>
                <a:spcPts val="0"/>
              </a:spcAft>
              <a:buNone/>
            </a:pPr>
            <a:r>
              <a:rPr lang="en">
                <a:solidFill>
                  <a:schemeClr val="dk1"/>
                </a:solidFill>
              </a:rPr>
              <a:t>When  you read this, you might </a:t>
            </a:r>
            <a:r>
              <a:rPr lang="en" sz="1100" i="0" u="none" strike="noStrike" cap="none">
                <a:solidFill>
                  <a:schemeClr val="dk1"/>
                </a:solidFill>
              </a:rPr>
              <a:t>think of people around the world</a:t>
            </a:r>
            <a:r>
              <a:rPr lang="en">
                <a:solidFill>
                  <a:schemeClr val="dk1"/>
                </a:solidFill>
              </a:rPr>
              <a:t> who don’t have physical access to higher education</a:t>
            </a:r>
            <a:r>
              <a:rPr lang="en" sz="1100" i="0" u="none" strike="noStrike" cap="none">
                <a:solidFill>
                  <a:schemeClr val="dk1"/>
                </a:solidFill>
              </a:rPr>
              <a:t>.</a:t>
            </a:r>
            <a:r>
              <a:rPr lang="en" sz="1100" b="0" i="0" u="none" strike="noStrike" cap="none">
                <a:solidFill>
                  <a:schemeClr val="dk1"/>
                </a:solidFill>
                <a:latin typeface="Arial"/>
                <a:ea typeface="Arial"/>
                <a:cs typeface="Arial"/>
                <a:sym typeface="Arial"/>
              </a:rPr>
              <a:t> But we</a:t>
            </a:r>
            <a:r>
              <a:rPr lang="en">
                <a:solidFill>
                  <a:schemeClr val="dk1"/>
                </a:solidFill>
              </a:rPr>
              <a:t>’</a:t>
            </a:r>
            <a:r>
              <a:rPr lang="en" sz="1100" b="0" i="0" u="none" strike="noStrike" cap="none">
                <a:solidFill>
                  <a:schemeClr val="dk1"/>
                </a:solidFill>
                <a:latin typeface="Arial"/>
                <a:ea typeface="Arial"/>
                <a:cs typeface="Arial"/>
                <a:sym typeface="Arial"/>
              </a:rPr>
              <a:t>re also talking about here - in th</a:t>
            </a:r>
            <a:r>
              <a:rPr lang="en">
                <a:solidFill>
                  <a:schemeClr val="dk1"/>
                </a:solidFill>
              </a:rPr>
              <a:t>e US</a:t>
            </a:r>
            <a:r>
              <a:rPr lang="en" sz="1100" b="0" i="0" u="none" strike="noStrike" cap="none">
                <a:solidFill>
                  <a:schemeClr val="dk1"/>
                </a:solidFill>
                <a:latin typeface="Arial"/>
                <a:ea typeface="Arial"/>
                <a:cs typeface="Arial"/>
                <a:sym typeface="Arial"/>
              </a:rPr>
              <a:t>, where there are people who do not have equal access to higher ed</a:t>
            </a:r>
            <a:r>
              <a:rPr lang="en">
                <a:solidFill>
                  <a:schemeClr val="dk1"/>
                </a:solidFill>
              </a:rPr>
              <a:t>ucation</a:t>
            </a:r>
            <a:endParaRPr>
              <a:solidFill>
                <a:schemeClr val="dk1"/>
              </a:solidFill>
            </a:endParaRPr>
          </a:p>
          <a:p>
            <a:pPr marL="0" marR="0" lvl="0" indent="0" algn="l" rtl="0">
              <a:spcBef>
                <a:spcPts val="0"/>
              </a:spcBef>
              <a:spcAft>
                <a:spcPts val="0"/>
              </a:spcAft>
              <a:buNone/>
            </a:pPr>
            <a:endParaRPr>
              <a:solidFill>
                <a:schemeClr val="dk1"/>
              </a:solidFill>
            </a:endParaRPr>
          </a:p>
          <a:p>
            <a:pPr marL="0" marR="0" lvl="0" indent="0" algn="l" rtl="0">
              <a:spcBef>
                <a:spcPts val="0"/>
              </a:spcBef>
              <a:spcAft>
                <a:spcPts val="0"/>
              </a:spcAft>
              <a:buNone/>
            </a:pPr>
            <a:r>
              <a:rPr lang="en">
                <a:solidFill>
                  <a:schemeClr val="dk1"/>
                </a:solidFill>
              </a:rPr>
              <a:t>Technically, the US never ratified this but was central to its creation and wording. -----  the fuller quote is, “T</a:t>
            </a:r>
            <a:r>
              <a:rPr lang="en">
                <a:solidFill>
                  <a:srgbClr val="333333"/>
                </a:solidFill>
                <a:latin typeface="Roboto"/>
                <a:ea typeface="Roboto"/>
                <a:cs typeface="Roboto"/>
                <a:sym typeface="Roboto"/>
              </a:rPr>
              <a:t>echnical and professional education shall be made generally available and higher education shall be equally accessible to all on the basis of merit.” </a:t>
            </a:r>
            <a:endParaRPr>
              <a:solidFill>
                <a:srgbClr val="333333"/>
              </a:solidFill>
              <a:latin typeface="Roboto"/>
              <a:ea typeface="Roboto"/>
              <a:cs typeface="Roboto"/>
              <a:sym typeface="Roboto"/>
            </a:endParaRPr>
          </a:p>
          <a:p>
            <a:pPr marL="0" marR="0" lvl="0" indent="0" algn="l" rtl="0">
              <a:spcBef>
                <a:spcPts val="0"/>
              </a:spcBef>
              <a:spcAft>
                <a:spcPts val="0"/>
              </a:spcAft>
              <a:buNone/>
            </a:pPr>
            <a:endParaRPr>
              <a:solidFill>
                <a:srgbClr val="333333"/>
              </a:solidFill>
              <a:latin typeface="Roboto"/>
              <a:ea typeface="Roboto"/>
              <a:cs typeface="Roboto"/>
              <a:sym typeface="Roboto"/>
            </a:endParaRPr>
          </a:p>
          <a:p>
            <a:pPr marL="0" marR="0" lvl="0" indent="0" algn="l" rtl="0">
              <a:spcBef>
                <a:spcPts val="0"/>
              </a:spcBef>
              <a:spcAft>
                <a:spcPts val="0"/>
              </a:spcAft>
              <a:buNone/>
            </a:pPr>
            <a:endParaRPr>
              <a:solidFill>
                <a:srgbClr val="333333"/>
              </a:solidFill>
              <a:latin typeface="Roboto"/>
              <a:ea typeface="Roboto"/>
              <a:cs typeface="Roboto"/>
              <a:sym typeface="Roboto"/>
            </a:endParaRPr>
          </a:p>
          <a:p>
            <a:pPr marL="0" marR="0" lvl="0" indent="0" algn="l" rtl="0">
              <a:spcBef>
                <a:spcPts val="0"/>
              </a:spcBef>
              <a:spcAft>
                <a:spcPts val="0"/>
              </a:spcAft>
              <a:buNone/>
            </a:pPr>
            <a:endParaRPr>
              <a:solidFill>
                <a:srgbClr val="333333"/>
              </a:solidFill>
              <a:latin typeface="Roboto"/>
              <a:ea typeface="Roboto"/>
              <a:cs typeface="Roboto"/>
              <a:sym typeface="Roboto"/>
            </a:endParaRPr>
          </a:p>
          <a:p>
            <a:pPr marL="0" marR="0" lvl="0" indent="0" algn="l" rtl="0">
              <a:spcBef>
                <a:spcPts val="0"/>
              </a:spcBef>
              <a:spcAft>
                <a:spcPts val="0"/>
              </a:spcAft>
              <a:buNone/>
            </a:pPr>
            <a:endParaRPr>
              <a:solidFill>
                <a:srgbClr val="333333"/>
              </a:solidFill>
              <a:latin typeface="Roboto"/>
              <a:ea typeface="Roboto"/>
              <a:cs typeface="Roboto"/>
              <a:sym typeface="Roboto"/>
            </a:endParaRPr>
          </a:p>
          <a:p>
            <a:pPr marL="0" marR="0" lvl="0" indent="0" algn="l" rtl="0">
              <a:spcBef>
                <a:spcPts val="0"/>
              </a:spcBef>
              <a:spcAft>
                <a:spcPts val="0"/>
              </a:spcAft>
              <a:buNone/>
            </a:pPr>
            <a:endParaRPr>
              <a:solidFill>
                <a:srgbClr val="333333"/>
              </a:solidFill>
              <a:latin typeface="Roboto"/>
              <a:ea typeface="Roboto"/>
              <a:cs typeface="Roboto"/>
              <a:sym typeface="Roboto"/>
            </a:endParaRPr>
          </a:p>
          <a:p>
            <a:pPr marL="0" marR="0" lvl="0" indent="0" algn="l" rtl="0">
              <a:spcBef>
                <a:spcPts val="0"/>
              </a:spcBef>
              <a:spcAft>
                <a:spcPts val="0"/>
              </a:spcAft>
              <a:buNone/>
            </a:pPr>
            <a:r>
              <a:rPr lang="en">
                <a:solidFill>
                  <a:srgbClr val="333333"/>
                </a:solidFill>
                <a:latin typeface="Roboto"/>
                <a:ea typeface="Roboto"/>
                <a:cs typeface="Roboto"/>
                <a:sym typeface="Roboto"/>
              </a:rPr>
              <a:t>Here is the link </a:t>
            </a:r>
            <a:r>
              <a:rPr lang="en" u="sng">
                <a:solidFill>
                  <a:srgbClr val="3367D6"/>
                </a:solidFill>
                <a:highlight>
                  <a:srgbClr val="FAFAFA"/>
                </a:highlight>
                <a:latin typeface="Roboto"/>
                <a:ea typeface="Roboto"/>
                <a:cs typeface="Roboto"/>
                <a:sym typeface="Roboto"/>
                <a:hlinkClick r:id="rId3">
                  <a:extLst>
                    <a:ext uri="{A12FA001-AC4F-418D-AE19-62706E023703}">
                      <ahyp:hlinkClr xmlns:ahyp="http://schemas.microsoft.com/office/drawing/2018/hyperlinkcolor" val="tx"/>
                    </a:ext>
                  </a:extLst>
                </a:hlinkClick>
              </a:rPr>
              <a:t>http://www.theadvocatesforhumanrights.org/human_rights_and_the_united_states</a:t>
            </a:r>
            <a:endParaRPr>
              <a:solidFill>
                <a:schemeClr val="dk1"/>
              </a:solidFill>
            </a:endParaRPr>
          </a:p>
          <a:p>
            <a:pPr marL="457200" marR="0" lvl="0" indent="-298450" algn="l" rtl="0">
              <a:spcBef>
                <a:spcPts val="0"/>
              </a:spcBef>
              <a:spcAft>
                <a:spcPts val="0"/>
              </a:spcAft>
              <a:buSzPts val="1100"/>
              <a:buChar char="●"/>
            </a:pPr>
            <a:r>
              <a:rPr lang="en">
                <a:solidFill>
                  <a:schemeClr val="dk1"/>
                </a:solidFill>
              </a:rPr>
              <a:t>Suggestion: </a:t>
            </a:r>
            <a:r>
              <a:rPr lang="en">
                <a:solidFill>
                  <a:srgbClr val="222222"/>
                </a:solidFill>
              </a:rPr>
              <a:t>Contextualize this slide in the presentation as a reflection of how you feel about education and why you work with the OTN. </a:t>
            </a:r>
            <a:endParaRPr>
              <a:solidFill>
                <a:srgbClr val="222222"/>
              </a:solidFill>
            </a:endParaRPr>
          </a:p>
          <a:p>
            <a:pPr marL="914400" marR="0" lvl="1" indent="-298450" algn="l" rtl="0">
              <a:spcBef>
                <a:spcPts val="0"/>
              </a:spcBef>
              <a:spcAft>
                <a:spcPts val="0"/>
              </a:spcAft>
              <a:buSzPts val="1100"/>
              <a:buChar char="○"/>
            </a:pPr>
            <a:r>
              <a:rPr lang="en">
                <a:solidFill>
                  <a:srgbClr val="222222"/>
                </a:solidFill>
              </a:rPr>
              <a:t>Consider asking attendees what "merit" might have meant to the drafters in 1948 and how might we think differently of it now. </a:t>
            </a:r>
            <a:endParaRPr>
              <a:solidFill>
                <a:srgbClr val="222222"/>
              </a:solidFill>
            </a:endParaRPr>
          </a:p>
          <a:p>
            <a:pPr marL="0" marR="0" lvl="0" indent="0" algn="l" rtl="0">
              <a:spcBef>
                <a:spcPts val="0"/>
              </a:spcBef>
              <a:spcAft>
                <a:spcPts val="0"/>
              </a:spcAft>
              <a:buNone/>
            </a:pPr>
            <a:endParaRPr>
              <a:solidFill>
                <a:srgbClr val="222222"/>
              </a:solidFill>
            </a:endParaRPr>
          </a:p>
          <a:p>
            <a:pPr marL="914400" marR="0" lvl="0" indent="0" algn="l" rtl="0">
              <a:lnSpc>
                <a:spcPct val="115000"/>
              </a:lnSpc>
              <a:spcBef>
                <a:spcPts val="1000"/>
              </a:spcBef>
              <a:spcAft>
                <a:spcPts val="0"/>
              </a:spcAft>
              <a:buNone/>
            </a:pPr>
            <a:endParaRPr>
              <a:solidFill>
                <a:srgbClr val="222222"/>
              </a:solidFill>
            </a:endParaRPr>
          </a:p>
          <a:p>
            <a:pPr marL="914400" lvl="0" indent="0" algn="l" rtl="0">
              <a:lnSpc>
                <a:spcPct val="115000"/>
              </a:lnSpc>
              <a:spcBef>
                <a:spcPts val="1000"/>
              </a:spcBef>
              <a:spcAft>
                <a:spcPts val="0"/>
              </a:spcAft>
              <a:buNone/>
            </a:pPr>
            <a:endParaRPr>
              <a:solidFill>
                <a:srgbClr val="222222"/>
              </a:solidFill>
            </a:endParaRPr>
          </a:p>
          <a:p>
            <a:pPr marL="0" marR="0" lvl="0" indent="0" algn="l" rtl="0">
              <a:spcBef>
                <a:spcPts val="1000"/>
              </a:spcBef>
              <a:spcAft>
                <a:spcPts val="0"/>
              </a:spcAft>
              <a:buNone/>
            </a:pPr>
            <a:endParaRPr>
              <a:solidFill>
                <a:schemeClr val="dk1"/>
              </a:solidFill>
            </a:endParaRPr>
          </a:p>
          <a:p>
            <a:pPr marL="0" marR="0" lvl="0" indent="0" algn="l" rtl="0">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a:p>
        </p:txBody>
      </p:sp>
      <p:sp>
        <p:nvSpPr>
          <p:cNvPr id="607" name="Google Shape;607;g4e0fc9de2b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50ab5e6d3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g50ab5e6d3b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25000"/>
              </a:lnSpc>
              <a:spcBef>
                <a:spcPts val="0"/>
              </a:spcBef>
              <a:spcAft>
                <a:spcPts val="0"/>
              </a:spcAft>
              <a:buClr>
                <a:schemeClr val="dk1"/>
              </a:buClr>
              <a:buSzPts val="1100"/>
              <a:buFont typeface="Arial"/>
              <a:buNone/>
            </a:pPr>
            <a:endParaRPr>
              <a:solidFill>
                <a:srgbClr val="101010"/>
              </a:solidFill>
              <a:highlight>
                <a:srgbClr val="FFFFFF"/>
              </a:highlight>
            </a:endParaRPr>
          </a:p>
          <a:p>
            <a:pPr marL="0" marR="0" lvl="0" indent="0" algn="l" rtl="0">
              <a:lnSpc>
                <a:spcPct val="125000"/>
              </a:lnSpc>
              <a:spcBef>
                <a:spcPts val="0"/>
              </a:spcBef>
              <a:spcAft>
                <a:spcPts val="0"/>
              </a:spcAft>
              <a:buClr>
                <a:schemeClr val="dk1"/>
              </a:buClr>
              <a:buSzPts val="1100"/>
              <a:buFont typeface="Arial"/>
              <a:buNone/>
            </a:pPr>
            <a:r>
              <a:rPr lang="en">
                <a:solidFill>
                  <a:srgbClr val="101010"/>
                </a:solidFill>
                <a:highlight>
                  <a:srgbClr val="FFFFFF"/>
                </a:highlight>
              </a:rPr>
              <a:t>Despite growing online markets for discounted books, the average cost of college textbooks has risen four times faster than the rate of inflation over the past 10 years (- an astonishing 1,040% since 1977 -) that is not a typo</a:t>
            </a:r>
            <a:endParaRPr>
              <a:solidFill>
                <a:srgbClr val="101010"/>
              </a:solidFill>
              <a:highlight>
                <a:srgbClr val="FFFFFF"/>
              </a:highlight>
            </a:endParaRPr>
          </a:p>
          <a:p>
            <a:pPr marL="0" marR="0" lvl="0" indent="0" algn="l" rtl="0">
              <a:lnSpc>
                <a:spcPct val="125000"/>
              </a:lnSpc>
              <a:spcBef>
                <a:spcPts val="0"/>
              </a:spcBef>
              <a:spcAft>
                <a:spcPts val="0"/>
              </a:spcAft>
              <a:buClr>
                <a:schemeClr val="dk1"/>
              </a:buClr>
              <a:buSzPts val="1100"/>
              <a:buFont typeface="Arial"/>
              <a:buNone/>
            </a:pPr>
            <a:r>
              <a:rPr lang="en">
                <a:solidFill>
                  <a:srgbClr val="101010"/>
                </a:solidFill>
                <a:highlight>
                  <a:srgbClr val="FFFFFF"/>
                </a:highlight>
              </a:rPr>
              <a:t>The result is 65 percent of students have skipped buying required texts at some point in their college career because of a lack of affordabilit</a:t>
            </a:r>
            <a:r>
              <a:rPr lang="en">
                <a:solidFill>
                  <a:srgbClr val="101010"/>
                </a:solidFill>
                <a:highlight>
                  <a:srgbClr val="FFFFFF"/>
                </a:highlight>
                <a:latin typeface="Avenir"/>
                <a:ea typeface="Avenir"/>
                <a:cs typeface="Avenir"/>
                <a:sym typeface="Avenir"/>
              </a:rPr>
              <a:t>y. </a:t>
            </a:r>
            <a:endParaRPr>
              <a:solidFill>
                <a:srgbClr val="FF0000"/>
              </a:solidFill>
              <a:latin typeface="Avenir"/>
              <a:ea typeface="Avenir"/>
              <a:cs typeface="Avenir"/>
              <a:sym typeface="Avenir"/>
            </a:endParaRPr>
          </a:p>
          <a:p>
            <a:pPr marL="0" marR="0" lvl="0" indent="0" algn="l" rtl="0">
              <a:lnSpc>
                <a:spcPct val="125000"/>
              </a:lnSpc>
              <a:spcBef>
                <a:spcPts val="0"/>
              </a:spcBef>
              <a:spcAft>
                <a:spcPts val="0"/>
              </a:spcAft>
              <a:buClr>
                <a:schemeClr val="dk1"/>
              </a:buClr>
              <a:buSzPts val="1100"/>
              <a:buFont typeface="Arial"/>
              <a:buNone/>
            </a:pPr>
            <a:endParaRPr>
              <a:solidFill>
                <a:srgbClr val="FF0000"/>
              </a:solidFill>
            </a:endParaRPr>
          </a:p>
          <a:p>
            <a:pPr marL="0" marR="0" lvl="0" indent="0" algn="l" rtl="0">
              <a:lnSpc>
                <a:spcPct val="12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2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2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4e0fc9de2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4e0fc9de2b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dirty="0">
                <a:solidFill>
                  <a:schemeClr val="dk1"/>
                </a:solidFill>
              </a:rPr>
              <a:t>So - How do</a:t>
            </a:r>
            <a:r>
              <a:rPr lang="en-US" sz="1100" b="0" i="0" u="none" strike="noStrike" cap="none" dirty="0">
                <a:solidFill>
                  <a:schemeClr val="dk1"/>
                </a:solidFill>
                <a:latin typeface="Arial"/>
                <a:ea typeface="Arial"/>
                <a:cs typeface="Arial"/>
                <a:sym typeface="Arial"/>
              </a:rPr>
              <a:t> students cope with the high costs and the academic impact </a:t>
            </a:r>
            <a:r>
              <a:rPr lang="en-US" dirty="0">
                <a:solidFill>
                  <a:schemeClr val="dk1"/>
                </a:solidFill>
              </a:rPr>
              <a:t>of these decisions</a:t>
            </a:r>
            <a:r>
              <a:rPr lang="en-US" sz="1100" b="0" i="0" u="none" strike="noStrike" cap="none" dirty="0">
                <a:solidFill>
                  <a:schemeClr val="dk1"/>
                </a:solidFill>
                <a:latin typeface="Arial"/>
                <a:ea typeface="Arial"/>
                <a:cs typeface="Arial"/>
                <a:sym typeface="Arial"/>
              </a:rPr>
              <a:t>.</a:t>
            </a:r>
          </a:p>
          <a:p>
            <a:pPr marL="0" marR="0" lvl="0" indent="0" algn="l" rtl="0">
              <a:spcBef>
                <a:spcPts val="0"/>
              </a:spcBef>
              <a:spcAft>
                <a:spcPts val="0"/>
              </a:spcAft>
              <a:buNone/>
            </a:pPr>
            <a:endParaRPr lang="en-US" dirty="0">
              <a:solidFill>
                <a:schemeClr val="dk1"/>
              </a:solidFill>
            </a:endParaRPr>
          </a:p>
          <a:p>
            <a:pPr marL="0" marR="0" lvl="0" indent="0" algn="l" rtl="0">
              <a:spcBef>
                <a:spcPts val="0"/>
              </a:spcBef>
              <a:spcAft>
                <a:spcPts val="0"/>
              </a:spcAft>
              <a:buNone/>
            </a:pPr>
            <a:endParaRPr lang="en-US" dirty="0">
              <a:solidFill>
                <a:schemeClr val="dk1"/>
              </a:solidFill>
            </a:endParaRPr>
          </a:p>
          <a:p>
            <a:pPr marL="0" marR="0" lvl="0" indent="0" algn="l" rtl="0">
              <a:spcBef>
                <a:spcPts val="0"/>
              </a:spcBef>
              <a:spcAft>
                <a:spcPts val="0"/>
              </a:spcAft>
              <a:buNone/>
            </a:pPr>
            <a:r>
              <a:rPr lang="en-US" dirty="0">
                <a:solidFill>
                  <a:schemeClr val="dk1"/>
                </a:solidFill>
              </a:rPr>
              <a:t>Some notes:</a:t>
            </a:r>
          </a:p>
          <a:p>
            <a:pPr marL="457200" marR="0" lvl="0" indent="-298450" algn="l" rtl="0">
              <a:spcBef>
                <a:spcPts val="0"/>
              </a:spcBef>
              <a:spcAft>
                <a:spcPts val="0"/>
              </a:spcAft>
              <a:buClr>
                <a:schemeClr val="dk1"/>
              </a:buClr>
              <a:buSzPts val="1100"/>
              <a:buChar char="-"/>
            </a:pPr>
            <a:r>
              <a:rPr lang="en-US" dirty="0">
                <a:solidFill>
                  <a:schemeClr val="dk1"/>
                </a:solidFill>
              </a:rPr>
              <a:t>Delay purchasing: (This has become the rule, not the exception.) Students need to make a value judgements, and they most likely have had an experience where they purchased an expensive textbook that was never or rarely used.  Students learn from that, and change their behavior.  There is Research that indicates  freshmen will buy their books more than sophomores, juniors, and seniors. When they learn - buying the textbook wasn’t necessary, they learn to wait. </a:t>
            </a:r>
          </a:p>
          <a:p>
            <a:pPr marL="457200" marR="0" lvl="0" indent="-298450" algn="l" rtl="0">
              <a:spcBef>
                <a:spcPts val="0"/>
              </a:spcBef>
              <a:spcAft>
                <a:spcPts val="0"/>
              </a:spcAft>
              <a:buClr>
                <a:schemeClr val="dk1"/>
              </a:buClr>
              <a:buSzPts val="1100"/>
              <a:buChar char="-"/>
            </a:pPr>
            <a:r>
              <a:rPr lang="en-US" dirty="0">
                <a:solidFill>
                  <a:schemeClr val="dk1"/>
                </a:solidFill>
              </a:rPr>
              <a:t>And those on financial aid may not get their aid until three weeks into the term - so they are forced to wait</a:t>
            </a:r>
          </a:p>
          <a:p>
            <a:pPr marL="457200" marR="0" lvl="0" indent="-298450" algn="l" rtl="0">
              <a:spcBef>
                <a:spcPts val="0"/>
              </a:spcBef>
              <a:spcAft>
                <a:spcPts val="0"/>
              </a:spcAft>
              <a:buClr>
                <a:schemeClr val="dk1"/>
              </a:buClr>
              <a:buSzPts val="1100"/>
              <a:buChar char="-"/>
            </a:pPr>
            <a:r>
              <a:rPr lang="en-US" dirty="0">
                <a:solidFill>
                  <a:schemeClr val="dk1"/>
                </a:solidFill>
              </a:rPr>
              <a:t>Never purchase: About ⅔ of students say that, at some time in their academic career, they didn’t purchase a required textbook, and about ⅓ admit they do this each term.</a:t>
            </a:r>
          </a:p>
          <a:p>
            <a:pPr marL="457200" lvl="0" indent="-298450" algn="l" rtl="0">
              <a:spcBef>
                <a:spcPts val="0"/>
              </a:spcBef>
              <a:spcAft>
                <a:spcPts val="0"/>
              </a:spcAft>
              <a:buClr>
                <a:schemeClr val="dk1"/>
              </a:buClr>
              <a:buSzPts val="1100"/>
              <a:buChar char="-"/>
            </a:pPr>
            <a:r>
              <a:rPr lang="en-US" dirty="0">
                <a:solidFill>
                  <a:schemeClr val="dk1"/>
                </a:solidFill>
              </a:rPr>
              <a:t>downloading textbook, is a legal risk with copyright violation - but many are doing it.  The top four items aren’t legal risks, but all are academic risks.</a:t>
            </a:r>
          </a:p>
          <a:p>
            <a:pPr marL="457200" marR="0" lvl="0" indent="-298450" algn="l" rtl="0">
              <a:spcBef>
                <a:spcPts val="0"/>
              </a:spcBef>
              <a:spcAft>
                <a:spcPts val="0"/>
              </a:spcAft>
              <a:buClr>
                <a:schemeClr val="dk1"/>
              </a:buClr>
              <a:buSzPts val="1100"/>
              <a:buChar char="-"/>
            </a:pPr>
            <a:r>
              <a:rPr lang="en-US" dirty="0">
                <a:solidFill>
                  <a:schemeClr val="dk1"/>
                </a:solidFill>
              </a:rPr>
              <a:t>Ask yourself, can a student succeed in my class without the required text, or workbook or other ancillary materials </a:t>
            </a:r>
          </a:p>
          <a:p>
            <a:pPr marL="457200" marR="0" lvl="0" indent="0" algn="l" rtl="0">
              <a:spcBef>
                <a:spcPts val="0"/>
              </a:spcBef>
              <a:spcAft>
                <a:spcPts val="0"/>
              </a:spcAft>
              <a:buNone/>
            </a:pPr>
            <a:endParaRPr lang="en-US" dirty="0">
              <a:solidFill>
                <a:schemeClr val="dk1"/>
              </a:solidFill>
            </a:endParaRPr>
          </a:p>
          <a:p>
            <a:pPr marL="0" marR="0" lvl="0" indent="0" algn="l" rtl="0">
              <a:spcBef>
                <a:spcPts val="0"/>
              </a:spcBef>
              <a:spcAft>
                <a:spcPts val="0"/>
              </a:spcAft>
              <a:buNone/>
            </a:pPr>
            <a:endParaRPr lang="en-US" dirty="0">
              <a:solidFill>
                <a:schemeClr val="dk1"/>
              </a:solidFill>
            </a:endParaRPr>
          </a:p>
          <a:p>
            <a:pPr marL="0" marR="0" lvl="0" indent="0" algn="l" rtl="0">
              <a:spcBef>
                <a:spcPts val="0"/>
              </a:spcBef>
              <a:spcAft>
                <a:spcPts val="0"/>
              </a:spcAft>
              <a:buNone/>
            </a:pPr>
            <a:endParaRPr lang="en-US" dirty="0">
              <a:solidFill>
                <a:schemeClr val="dk1"/>
              </a:solidFill>
            </a:endParaRPr>
          </a:p>
          <a:p>
            <a:pPr marL="171450" marR="0" lvl="0" indent="0" algn="l" rtl="0">
              <a:spcBef>
                <a:spcPts val="0"/>
              </a:spcBef>
              <a:spcAft>
                <a:spcPts val="0"/>
              </a:spcAft>
              <a:buNone/>
            </a:pPr>
            <a:endParaRPr dirty="0">
              <a:solidFill>
                <a:schemeClr val="dk1"/>
              </a:solidFill>
            </a:endParaRPr>
          </a:p>
          <a:p>
            <a:pPr marL="171450" marR="0" lvl="0" indent="0" algn="l" rtl="0">
              <a:spcBef>
                <a:spcPts val="0"/>
              </a:spcBef>
              <a:spcAft>
                <a:spcPts val="0"/>
              </a:spcAft>
              <a:buNone/>
            </a:pPr>
            <a:endParaRPr dirty="0">
              <a:solidFill>
                <a:schemeClr val="dk1"/>
              </a:solidFill>
            </a:endParaRPr>
          </a:p>
          <a:p>
            <a:pPr marL="171450" marR="0" lvl="0" indent="0" algn="l" rtl="0">
              <a:spcBef>
                <a:spcPts val="0"/>
              </a:spcBef>
              <a:spcAft>
                <a:spcPts val="0"/>
              </a:spcAft>
              <a:buNone/>
            </a:pPr>
            <a:endParaRPr dirty="0">
              <a:solidFill>
                <a:schemeClr val="dk1"/>
              </a:solidFill>
            </a:endParaRPr>
          </a:p>
          <a:p>
            <a:pPr marL="171450" marR="0" lvl="0" indent="0" algn="l" rtl="0">
              <a:spcBef>
                <a:spcPts val="0"/>
              </a:spcBef>
              <a:spcAft>
                <a:spcPts val="0"/>
              </a:spcAft>
              <a:buNone/>
            </a:pPr>
            <a:endParaRPr dirty="0"/>
          </a:p>
        </p:txBody>
      </p:sp>
      <p:sp>
        <p:nvSpPr>
          <p:cNvPr id="677" name="Google Shape;677;g4e0fc9de2b_0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4927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78449d21d6_6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78449d21d6_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Jorgo the chair of the student Advisory Council - </a:t>
            </a:r>
            <a:r>
              <a:rPr lang="en-US" dirty="0"/>
              <a:t>QCC</a:t>
            </a: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Jorgo</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Gushi</a:t>
            </a:r>
            <a:endParaRPr lang="en-US" sz="1200" b="1" i="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68448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3/7/22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492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85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1"/>
        <p:cNvGrpSpPr/>
        <p:nvPr/>
      </p:nvGrpSpPr>
      <p:grpSpPr>
        <a:xfrm>
          <a:off x="0" y="0"/>
          <a:ext cx="0" cy="0"/>
          <a:chOff x="0" y="0"/>
          <a:chExt cx="0" cy="0"/>
        </a:xfrm>
      </p:grpSpPr>
    </p:spTree>
    <p:extLst>
      <p:ext uri="{BB962C8B-B14F-4D97-AF65-F5344CB8AC3E}">
        <p14:creationId xmlns:p14="http://schemas.microsoft.com/office/powerpoint/2010/main" val="327486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09600" y="274639"/>
            <a:ext cx="10972800" cy="1143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404041"/>
              </a:buClr>
              <a:buSzPts val="4000"/>
              <a:buFont typeface="Avenir"/>
              <a:buNone/>
              <a:defRPr sz="5333" b="0" i="0" u="none" strike="noStrike" cap="none">
                <a:solidFill>
                  <a:srgbClr val="404041"/>
                </a:solidFill>
                <a:latin typeface="Avenir"/>
                <a:ea typeface="Avenir"/>
                <a:cs typeface="Avenir"/>
                <a:sym typeface="Avenir"/>
              </a:defRPr>
            </a:lvl1pPr>
            <a:lvl2pPr lvl="1" rtl="0">
              <a:spcBef>
                <a:spcPts val="0"/>
              </a:spcBef>
              <a:spcAft>
                <a:spcPts val="0"/>
              </a:spcAft>
              <a:buSzPts val="1800"/>
              <a:buFont typeface="Arial"/>
              <a:buNone/>
              <a:defRPr sz="2400"/>
            </a:lvl2pPr>
            <a:lvl3pPr lvl="2" rtl="0">
              <a:spcBef>
                <a:spcPts val="0"/>
              </a:spcBef>
              <a:spcAft>
                <a:spcPts val="0"/>
              </a:spcAft>
              <a:buSzPts val="1800"/>
              <a:buFont typeface="Arial"/>
              <a:buNone/>
              <a:defRPr sz="2400"/>
            </a:lvl3pPr>
            <a:lvl4pPr lvl="3" rtl="0">
              <a:spcBef>
                <a:spcPts val="0"/>
              </a:spcBef>
              <a:spcAft>
                <a:spcPts val="0"/>
              </a:spcAft>
              <a:buSzPts val="1800"/>
              <a:buFont typeface="Arial"/>
              <a:buNone/>
              <a:defRPr sz="2400"/>
            </a:lvl4pPr>
            <a:lvl5pPr lvl="4" rtl="0">
              <a:spcBef>
                <a:spcPts val="0"/>
              </a:spcBef>
              <a:spcAft>
                <a:spcPts val="0"/>
              </a:spcAft>
              <a:buSzPts val="1800"/>
              <a:buFont typeface="Arial"/>
              <a:buNone/>
              <a:defRPr sz="2400"/>
            </a:lvl5pPr>
            <a:lvl6pPr lvl="5" rtl="0">
              <a:spcBef>
                <a:spcPts val="0"/>
              </a:spcBef>
              <a:spcAft>
                <a:spcPts val="0"/>
              </a:spcAft>
              <a:buSzPts val="1800"/>
              <a:buFont typeface="Arial"/>
              <a:buNone/>
              <a:defRPr sz="2400"/>
            </a:lvl6pPr>
            <a:lvl7pPr lvl="6" rtl="0">
              <a:spcBef>
                <a:spcPts val="0"/>
              </a:spcBef>
              <a:spcAft>
                <a:spcPts val="0"/>
              </a:spcAft>
              <a:buSzPts val="1800"/>
              <a:buFont typeface="Arial"/>
              <a:buNone/>
              <a:defRPr sz="2400"/>
            </a:lvl7pPr>
            <a:lvl8pPr lvl="7" rtl="0">
              <a:spcBef>
                <a:spcPts val="0"/>
              </a:spcBef>
              <a:spcAft>
                <a:spcPts val="0"/>
              </a:spcAft>
              <a:buSzPts val="1800"/>
              <a:buFont typeface="Arial"/>
              <a:buNone/>
              <a:defRPr sz="2400"/>
            </a:lvl8pPr>
            <a:lvl9pPr lvl="8" rtl="0">
              <a:spcBef>
                <a:spcPts val="0"/>
              </a:spcBef>
              <a:spcAft>
                <a:spcPts val="0"/>
              </a:spcAft>
              <a:buSzPts val="1800"/>
              <a:buFont typeface="Arial"/>
              <a:buNone/>
              <a:defRPr sz="2400"/>
            </a:lvl9pPr>
          </a:lstStyle>
          <a:p>
            <a:endParaRPr/>
          </a:p>
        </p:txBody>
      </p:sp>
      <p:sp>
        <p:nvSpPr>
          <p:cNvPr id="93" name="Google Shape;93;p19"/>
          <p:cNvSpPr txBox="1">
            <a:spLocks noGrp="1"/>
          </p:cNvSpPr>
          <p:nvPr>
            <p:ph type="body" idx="1"/>
          </p:nvPr>
        </p:nvSpPr>
        <p:spPr>
          <a:xfrm>
            <a:off x="7567933" y="1600200"/>
            <a:ext cx="4014400" cy="4526000"/>
          </a:xfrm>
          <a:prstGeom prst="rect">
            <a:avLst/>
          </a:prstGeom>
          <a:noFill/>
          <a:ln>
            <a:noFill/>
          </a:ln>
        </p:spPr>
        <p:txBody>
          <a:bodyPr spcFirstLastPara="1" wrap="square" lIns="91425" tIns="91425" rIns="91425" bIns="91425" anchor="t" anchorCtr="0">
            <a:noAutofit/>
          </a:bodyPr>
          <a:lstStyle>
            <a:lvl1pPr marL="609585" marR="0" lvl="0" indent="-575719" algn="l" rtl="0">
              <a:lnSpc>
                <a:spcPct val="100000"/>
              </a:lnSpc>
              <a:spcBef>
                <a:spcPts val="853"/>
              </a:spcBef>
              <a:spcAft>
                <a:spcPts val="0"/>
              </a:spcAft>
              <a:buClr>
                <a:srgbClr val="404041"/>
              </a:buClr>
              <a:buSzPts val="3200"/>
              <a:buFont typeface="Avenir"/>
              <a:buChar char="●"/>
              <a:defRPr sz="4267" b="0" i="0" u="none" strike="noStrike" cap="none">
                <a:solidFill>
                  <a:srgbClr val="404041"/>
                </a:solidFill>
                <a:latin typeface="Avenir"/>
                <a:ea typeface="Avenir"/>
                <a:cs typeface="Avenir"/>
                <a:sym typeface="Avenir"/>
              </a:defRPr>
            </a:lvl1pPr>
            <a:lvl2pPr marL="1219170" marR="0" lvl="1" indent="-541853" algn="l" rtl="0">
              <a:lnSpc>
                <a:spcPct val="100000"/>
              </a:lnSpc>
              <a:spcBef>
                <a:spcPts val="747"/>
              </a:spcBef>
              <a:spcAft>
                <a:spcPts val="0"/>
              </a:spcAft>
              <a:buClr>
                <a:srgbClr val="404041"/>
              </a:buClr>
              <a:buSzPts val="2800"/>
              <a:buFont typeface="Avenir"/>
              <a:buChar char="○"/>
              <a:defRPr sz="3733" b="0" i="0" u="none" strike="noStrike" cap="none">
                <a:solidFill>
                  <a:srgbClr val="404041"/>
                </a:solidFill>
                <a:latin typeface="Avenir"/>
                <a:ea typeface="Avenir"/>
                <a:cs typeface="Avenir"/>
                <a:sym typeface="Avenir"/>
              </a:defRPr>
            </a:lvl2pPr>
            <a:lvl3pPr marL="1828754" marR="0" lvl="2" indent="-507987" algn="l" rtl="0">
              <a:lnSpc>
                <a:spcPct val="100000"/>
              </a:lnSpc>
              <a:spcBef>
                <a:spcPts val="640"/>
              </a:spcBef>
              <a:spcAft>
                <a:spcPts val="0"/>
              </a:spcAft>
              <a:buClr>
                <a:srgbClr val="404041"/>
              </a:buClr>
              <a:buSzPts val="2400"/>
              <a:buFont typeface="Avenir"/>
              <a:buChar char="■"/>
              <a:defRPr sz="3200" b="0" i="0" u="none" strike="noStrike" cap="none">
                <a:solidFill>
                  <a:srgbClr val="404041"/>
                </a:solidFill>
                <a:latin typeface="Avenir"/>
                <a:ea typeface="Avenir"/>
                <a:cs typeface="Avenir"/>
                <a:sym typeface="Avenir"/>
              </a:defRPr>
            </a:lvl3pPr>
            <a:lvl4pPr marL="2438339" marR="0" lvl="3" indent="-474121" algn="l" rtl="0">
              <a:lnSpc>
                <a:spcPct val="100000"/>
              </a:lnSpc>
              <a:spcBef>
                <a:spcPts val="533"/>
              </a:spcBef>
              <a:spcAft>
                <a:spcPts val="0"/>
              </a:spcAft>
              <a:buClr>
                <a:srgbClr val="404041"/>
              </a:buClr>
              <a:buSzPts val="2000"/>
              <a:buFont typeface="Avenir"/>
              <a:buChar char="●"/>
              <a:defRPr sz="2667" b="0" i="0" u="none" strike="noStrike" cap="none">
                <a:solidFill>
                  <a:srgbClr val="404041"/>
                </a:solidFill>
                <a:latin typeface="Avenir"/>
                <a:ea typeface="Avenir"/>
                <a:cs typeface="Avenir"/>
                <a:sym typeface="Avenir"/>
              </a:defRPr>
            </a:lvl4pPr>
            <a:lvl5pPr marL="3047924" marR="0" lvl="4" indent="-474121" algn="l" rtl="0">
              <a:lnSpc>
                <a:spcPct val="100000"/>
              </a:lnSpc>
              <a:spcBef>
                <a:spcPts val="533"/>
              </a:spcBef>
              <a:spcAft>
                <a:spcPts val="0"/>
              </a:spcAft>
              <a:buClr>
                <a:srgbClr val="404041"/>
              </a:buClr>
              <a:buSzPts val="2000"/>
              <a:buFont typeface="Avenir"/>
              <a:buChar char="○"/>
              <a:defRPr sz="2667" b="0" i="0" u="none" strike="noStrike" cap="none">
                <a:solidFill>
                  <a:srgbClr val="404041"/>
                </a:solidFill>
                <a:latin typeface="Avenir"/>
                <a:ea typeface="Avenir"/>
                <a:cs typeface="Avenir"/>
                <a:sym typeface="Avenir"/>
              </a:defRPr>
            </a:lvl5pPr>
            <a:lvl6pPr marL="3657509" marR="0" lvl="5" indent="-474121" algn="l" rtl="0">
              <a:lnSpc>
                <a:spcPct val="100000"/>
              </a:lnSpc>
              <a:spcBef>
                <a:spcPts val="533"/>
              </a:spcBef>
              <a:spcAft>
                <a:spcPts val="0"/>
              </a:spcAft>
              <a:buClr>
                <a:schemeClr val="dk1"/>
              </a:buClr>
              <a:buSzPts val="2000"/>
              <a:buFont typeface="Calibri"/>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Calibri"/>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Calibri"/>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Calibri"/>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3561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3/7/22</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www.nbcnews.com/feature/freshman-year/college-textbook-prices-have-risen-812-percent-1978-n399926" TargetMode="External"/><Relationship Id="rId4" Type="http://schemas.openxmlformats.org/officeDocument/2006/relationships/hyperlink" Target="http://www.dailytoreador.com/news/library-student-government-hoping-for-solution-to-expensive-book-prices/article_490647b8-36d1-11e8-a857-9325559e8187.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umassboston.co1.qualtrics.com/jfe/form/SV_eVu7f6M2QNSIrb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www.merlot.org/merlot/materials.htm" TargetMode="External"/><Relationship Id="rId3" Type="http://schemas.openxmlformats.org/officeDocument/2006/relationships/hyperlink" Target="https://www.umb.edu/library" TargetMode="External"/><Relationship Id="rId7" Type="http://schemas.openxmlformats.org/officeDocument/2006/relationships/hyperlink" Target="https://www.oercommons.org/" TargetMode="External"/><Relationship Id="rId2" Type="http://schemas.openxmlformats.org/officeDocument/2006/relationships/hyperlink" Target="https://www.umb.edu/elearning/open_education/find_oer" TargetMode="External"/><Relationship Id="rId1" Type="http://schemas.openxmlformats.org/officeDocument/2006/relationships/slideLayout" Target="../slideLayouts/slideLayout5.xml"/><Relationship Id="rId6" Type="http://schemas.openxmlformats.org/officeDocument/2006/relationships/hyperlink" Target="https://mason.deepwebaccess.com/mason__MasonLibrariesOpenEducationResources_5f4/desktop/en/search.html" TargetMode="External"/><Relationship Id="rId11" Type="http://schemas.openxmlformats.org/officeDocument/2006/relationships/hyperlink" Target="http://www.lumenlearning.com/courses" TargetMode="External"/><Relationship Id="rId5" Type="http://schemas.openxmlformats.org/officeDocument/2006/relationships/hyperlink" Target="https://www.mass.edu/strategic/oer.asp" TargetMode="External"/><Relationship Id="rId10" Type="http://schemas.openxmlformats.org/officeDocument/2006/relationships/hyperlink" Target="https://open.umn.edu/opentextbooks/" TargetMode="External"/><Relationship Id="rId4" Type="http://schemas.openxmlformats.org/officeDocument/2006/relationships/hyperlink" Target="https://www.umb.edu/elearning/tools/linkedinlearning" TargetMode="External"/><Relationship Id="rId9" Type="http://schemas.openxmlformats.org/officeDocument/2006/relationships/hyperlink" Target="http://cnx.org/"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open@umb.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open@umb.edu"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s://youtu.be/LDTCdMKlDQw" TargetMode="External"/><Relationship Id="rId2" Type="http://schemas.openxmlformats.org/officeDocument/2006/relationships/video" Target="https://www.youtube.com/embed/LDTCdMKlDQw" TargetMode="Externa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indoor, toilet, white, public&#10;&#10;Description automatically generated">
            <a:extLst>
              <a:ext uri="{FF2B5EF4-FFF2-40B4-BE49-F238E27FC236}">
                <a16:creationId xmlns:a16="http://schemas.microsoft.com/office/drawing/2014/main" id="{5CAD1FEB-6B5E-4342-8767-02966E9E6789}"/>
              </a:ext>
            </a:extLst>
          </p:cNvPr>
          <p:cNvPicPr>
            <a:picLocks noChangeAspect="1"/>
          </p:cNvPicPr>
          <p:nvPr/>
        </p:nvPicPr>
        <p:blipFill>
          <a:blip r:embed="rId3"/>
          <a:stretch>
            <a:fillRect/>
          </a:stretch>
        </p:blipFill>
        <p:spPr>
          <a:xfrm>
            <a:off x="366157" y="351594"/>
            <a:ext cx="3378200" cy="3886200"/>
          </a:xfrm>
          <a:prstGeom prst="rect">
            <a:avLst/>
          </a:prstGeom>
        </p:spPr>
      </p:pic>
      <p:pic>
        <p:nvPicPr>
          <p:cNvPr id="14" name="Picture 13" descr="A picture containing monitor, television, screen, microwave&#10;&#10;Description automatically generated">
            <a:extLst>
              <a:ext uri="{FF2B5EF4-FFF2-40B4-BE49-F238E27FC236}">
                <a16:creationId xmlns:a16="http://schemas.microsoft.com/office/drawing/2014/main" id="{EDE25AAE-7B7D-C54F-AFB5-43B384237EDB}"/>
              </a:ext>
            </a:extLst>
          </p:cNvPr>
          <p:cNvPicPr>
            <a:picLocks noChangeAspect="1"/>
          </p:cNvPicPr>
          <p:nvPr/>
        </p:nvPicPr>
        <p:blipFill>
          <a:blip r:embed="rId4"/>
          <a:stretch>
            <a:fillRect/>
          </a:stretch>
        </p:blipFill>
        <p:spPr>
          <a:xfrm>
            <a:off x="4171034" y="181856"/>
            <a:ext cx="2082800" cy="4114800"/>
          </a:xfrm>
          <a:prstGeom prst="rect">
            <a:avLst/>
          </a:prstGeom>
        </p:spPr>
      </p:pic>
      <p:pic>
        <p:nvPicPr>
          <p:cNvPr id="16" name="Picture 15" descr="Icon&#10;&#10;Description automatically generated">
            <a:extLst>
              <a:ext uri="{FF2B5EF4-FFF2-40B4-BE49-F238E27FC236}">
                <a16:creationId xmlns:a16="http://schemas.microsoft.com/office/drawing/2014/main" id="{C7B2B1EA-ACE6-4440-A4B2-EE2E76EB9ADD}"/>
              </a:ext>
            </a:extLst>
          </p:cNvPr>
          <p:cNvPicPr>
            <a:picLocks noChangeAspect="1"/>
          </p:cNvPicPr>
          <p:nvPr/>
        </p:nvPicPr>
        <p:blipFill>
          <a:blip r:embed="rId5"/>
          <a:stretch>
            <a:fillRect/>
          </a:stretch>
        </p:blipFill>
        <p:spPr>
          <a:xfrm>
            <a:off x="7282997" y="137406"/>
            <a:ext cx="2438400" cy="4203700"/>
          </a:xfrm>
          <a:prstGeom prst="rect">
            <a:avLst/>
          </a:prstGeom>
        </p:spPr>
      </p:pic>
      <p:sp>
        <p:nvSpPr>
          <p:cNvPr id="5" name="Title 1">
            <a:extLst>
              <a:ext uri="{FF2B5EF4-FFF2-40B4-BE49-F238E27FC236}">
                <a16:creationId xmlns:a16="http://schemas.microsoft.com/office/drawing/2014/main" id="{14911A0F-E9E6-4230-BA8A-C287092F30A2}"/>
              </a:ext>
            </a:extLst>
          </p:cNvPr>
          <p:cNvSpPr txBox="1">
            <a:spLocks/>
          </p:cNvSpPr>
          <p:nvPr/>
        </p:nvSpPr>
        <p:spPr>
          <a:xfrm>
            <a:off x="552045" y="4715706"/>
            <a:ext cx="9144000" cy="924188"/>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b="1" dirty="0"/>
              <a:t>Open Education Resources @ UMass Boston</a:t>
            </a:r>
            <a:br>
              <a:rPr lang="en-US" dirty="0"/>
            </a:br>
            <a:endParaRPr lang="en-US" dirty="0"/>
          </a:p>
        </p:txBody>
      </p:sp>
      <p:sp>
        <p:nvSpPr>
          <p:cNvPr id="9" name="Subtitle 8">
            <a:extLst>
              <a:ext uri="{FF2B5EF4-FFF2-40B4-BE49-F238E27FC236}">
                <a16:creationId xmlns:a16="http://schemas.microsoft.com/office/drawing/2014/main" id="{103DE354-9D5C-4EA2-A656-46C126C01759}"/>
              </a:ext>
            </a:extLst>
          </p:cNvPr>
          <p:cNvSpPr txBox="1">
            <a:spLocks/>
          </p:cNvSpPr>
          <p:nvPr/>
        </p:nvSpPr>
        <p:spPr>
          <a:xfrm>
            <a:off x="604175" y="5363672"/>
            <a:ext cx="7229639" cy="1142733"/>
          </a:xfrm>
          <a:prstGeom prst="rect">
            <a:avLst/>
          </a:prstGeom>
        </p:spPr>
        <p:txBody>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r>
              <a:rPr lang="en-US" sz="2400" dirty="0"/>
              <a:t>A presentation to Faculty March 8th, 2022</a:t>
            </a:r>
          </a:p>
          <a:p>
            <a:r>
              <a:rPr lang="en-US" sz="1600" dirty="0"/>
              <a:t>https://www.umb.edu/elearning/open_education</a:t>
            </a:r>
          </a:p>
          <a:p>
            <a:endParaRPr lang="en-US" sz="2400" dirty="0"/>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6C5C-2B55-B84F-947C-E2BD4A8A71DE}"/>
              </a:ext>
            </a:extLst>
          </p:cNvPr>
          <p:cNvSpPr>
            <a:spLocks noGrp="1"/>
          </p:cNvSpPr>
          <p:nvPr>
            <p:ph type="title"/>
          </p:nvPr>
        </p:nvSpPr>
        <p:spPr>
          <a:xfrm>
            <a:off x="3955979" y="2897648"/>
            <a:ext cx="3466592" cy="640080"/>
          </a:xfrm>
        </p:spPr>
        <p:txBody>
          <a:bodyPr>
            <a:noAutofit/>
          </a:bodyPr>
          <a:lstStyle/>
          <a:p>
            <a:pPr algn="ctr"/>
            <a:r>
              <a:rPr lang="en-US" sz="6000" b="1" dirty="0">
                <a:solidFill>
                  <a:schemeClr val="bg1"/>
                </a:solidFill>
              </a:rPr>
              <a:t>Why OER</a:t>
            </a:r>
          </a:p>
        </p:txBody>
      </p:sp>
    </p:spTree>
    <p:extLst>
      <p:ext uri="{BB962C8B-B14F-4D97-AF65-F5344CB8AC3E}">
        <p14:creationId xmlns:p14="http://schemas.microsoft.com/office/powerpoint/2010/main" val="52730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636;p121">
            <a:extLst>
              <a:ext uri="{FF2B5EF4-FFF2-40B4-BE49-F238E27FC236}">
                <a16:creationId xmlns:a16="http://schemas.microsoft.com/office/drawing/2014/main" id="{3C6E6BBD-1105-1D4C-8C38-83185E059A9D}"/>
              </a:ext>
            </a:extLst>
          </p:cNvPr>
          <p:cNvPicPr preferRelativeResize="0">
            <a:picLocks noGrp="1"/>
          </p:cNvPicPr>
          <p:nvPr>
            <p:ph idx="1"/>
          </p:nvPr>
        </p:nvPicPr>
        <p:blipFill>
          <a:blip r:embed="rId2"/>
          <a:stretch>
            <a:fillRect/>
          </a:stretch>
        </p:blipFill>
        <p:spPr>
          <a:xfrm>
            <a:off x="2027583" y="1088136"/>
            <a:ext cx="7008809" cy="5769864"/>
          </a:xfrm>
          <a:prstGeom prst="rect">
            <a:avLst/>
          </a:prstGeom>
          <a:noFill/>
          <a:ln>
            <a:noFill/>
          </a:ln>
        </p:spPr>
      </p:pic>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448056"/>
            <a:ext cx="6876288" cy="640080"/>
          </a:xfrm>
        </p:spPr>
        <p:txBody>
          <a:bodyPr anchor="b">
            <a:normAutofit/>
          </a:bodyPr>
          <a:lstStyle/>
          <a:p>
            <a:r>
              <a:rPr lang="en-US" b="1"/>
              <a:t>Open Education Resources – Why OER</a:t>
            </a:r>
          </a:p>
        </p:txBody>
      </p:sp>
    </p:spTree>
    <p:extLst>
      <p:ext uri="{BB962C8B-B14F-4D97-AF65-F5344CB8AC3E}">
        <p14:creationId xmlns:p14="http://schemas.microsoft.com/office/powerpoint/2010/main" val="220146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448056"/>
            <a:ext cx="6876288" cy="640080"/>
          </a:xfrm>
        </p:spPr>
        <p:txBody>
          <a:bodyPr anchor="b">
            <a:normAutofit/>
          </a:bodyPr>
          <a:lstStyle/>
          <a:p>
            <a:r>
              <a:rPr lang="en-US" b="1" dirty="0"/>
              <a:t>Open Education Resources – Why OER</a:t>
            </a:r>
          </a:p>
        </p:txBody>
      </p:sp>
      <p:graphicFrame>
        <p:nvGraphicFramePr>
          <p:cNvPr id="6" name="Google Shape;648;p123">
            <a:extLst>
              <a:ext uri="{FF2B5EF4-FFF2-40B4-BE49-F238E27FC236}">
                <a16:creationId xmlns:a16="http://schemas.microsoft.com/office/drawing/2014/main" id="{FAEE3EFF-AFC4-5D42-8109-F2E779906567}"/>
              </a:ext>
            </a:extLst>
          </p:cNvPr>
          <p:cNvGraphicFramePr>
            <a:graphicFrameLocks noGrp="1"/>
          </p:cNvGraphicFramePr>
          <p:nvPr>
            <p:ph idx="1"/>
            <p:extLst>
              <p:ext uri="{D42A27DB-BD31-4B8C-83A1-F6EECF244321}">
                <p14:modId xmlns:p14="http://schemas.microsoft.com/office/powerpoint/2010/main" val="1727067339"/>
              </p:ext>
            </p:extLst>
          </p:nvPr>
        </p:nvGraphicFramePr>
        <p:xfrm>
          <a:off x="1519238" y="1987450"/>
          <a:ext cx="7402700" cy="4699000"/>
        </p:xfrm>
        <a:graphic>
          <a:graphicData uri="http://schemas.openxmlformats.org/drawingml/2006/table">
            <a:tbl>
              <a:tblPr>
                <a:noFill/>
              </a:tblPr>
              <a:tblGrid>
                <a:gridCol w="4932362">
                  <a:extLst>
                    <a:ext uri="{9D8B030D-6E8A-4147-A177-3AD203B41FA5}">
                      <a16:colId xmlns:a16="http://schemas.microsoft.com/office/drawing/2014/main" val="20000"/>
                    </a:ext>
                  </a:extLst>
                </a:gridCol>
                <a:gridCol w="2470338">
                  <a:extLst>
                    <a:ext uri="{9D8B030D-6E8A-4147-A177-3AD203B41FA5}">
                      <a16:colId xmlns:a16="http://schemas.microsoft.com/office/drawing/2014/main" val="20001"/>
                    </a:ext>
                  </a:extLst>
                </a:gridCol>
              </a:tblGrid>
              <a:tr h="469900">
                <a:tc>
                  <a:txBody>
                    <a:bodyPr/>
                    <a:lstStyle/>
                    <a:p>
                      <a:pPr marL="0" lvl="0" indent="0" algn="l" rtl="0">
                        <a:spcBef>
                          <a:spcPts val="0"/>
                        </a:spcBef>
                        <a:spcAft>
                          <a:spcPts val="0"/>
                        </a:spcAft>
                        <a:buNone/>
                      </a:pPr>
                      <a:r>
                        <a:rPr lang="en" sz="2400" dirty="0"/>
                        <a:t>Tuition </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a:t>61.65%</a:t>
                      </a:r>
                      <a:endParaRPr sz="2400"/>
                    </a:p>
                  </a:txBody>
                  <a:tcPr marL="121900" marR="121900" marT="0" marB="0"/>
                </a:tc>
                <a:extLst>
                  <a:ext uri="{0D108BD9-81ED-4DB2-BD59-A6C34878D82A}">
                    <a16:rowId xmlns:a16="http://schemas.microsoft.com/office/drawing/2014/main" val="10000"/>
                  </a:ext>
                </a:extLst>
              </a:tr>
              <a:tr h="469900">
                <a:tc>
                  <a:txBody>
                    <a:bodyPr/>
                    <a:lstStyle/>
                    <a:p>
                      <a:pPr marL="0" lvl="0" indent="0" algn="l" rtl="0">
                        <a:spcBef>
                          <a:spcPts val="0"/>
                        </a:spcBef>
                        <a:spcAft>
                          <a:spcPts val="0"/>
                        </a:spcAft>
                        <a:buNone/>
                      </a:pPr>
                      <a:r>
                        <a:rPr lang="en" sz="2400" dirty="0"/>
                        <a:t>Course materials </a:t>
                      </a:r>
                      <a:endParaRPr sz="2400" dirty="0"/>
                    </a:p>
                  </a:txBody>
                  <a:tcPr marL="121900" marR="121900" marT="0" marB="0">
                    <a:solidFill>
                      <a:srgbClr val="FFC000"/>
                    </a:solidFill>
                  </a:tcPr>
                </a:tc>
                <a:tc>
                  <a:txBody>
                    <a:bodyPr/>
                    <a:lstStyle/>
                    <a:p>
                      <a:pPr marL="0" lvl="0" indent="0" algn="r" rtl="0">
                        <a:lnSpc>
                          <a:spcPct val="115000"/>
                        </a:lnSpc>
                        <a:spcBef>
                          <a:spcPts val="0"/>
                        </a:spcBef>
                        <a:spcAft>
                          <a:spcPts val="0"/>
                        </a:spcAft>
                        <a:buNone/>
                      </a:pPr>
                      <a:r>
                        <a:rPr lang="en" sz="2400" dirty="0"/>
                        <a:t>39.56%</a:t>
                      </a:r>
                      <a:endParaRPr sz="2400" dirty="0"/>
                    </a:p>
                  </a:txBody>
                  <a:tcPr marL="121900" marR="121900" marT="0" marB="0">
                    <a:solidFill>
                      <a:srgbClr val="FFC000"/>
                    </a:solidFill>
                  </a:tcPr>
                </a:tc>
                <a:extLst>
                  <a:ext uri="{0D108BD9-81ED-4DB2-BD59-A6C34878D82A}">
                    <a16:rowId xmlns:a16="http://schemas.microsoft.com/office/drawing/2014/main" val="10001"/>
                  </a:ext>
                </a:extLst>
              </a:tr>
              <a:tr h="469900">
                <a:tc>
                  <a:txBody>
                    <a:bodyPr/>
                    <a:lstStyle/>
                    <a:p>
                      <a:pPr marL="0" lvl="0" indent="0" algn="l" rtl="0">
                        <a:spcBef>
                          <a:spcPts val="0"/>
                        </a:spcBef>
                        <a:spcAft>
                          <a:spcPts val="0"/>
                        </a:spcAft>
                        <a:buNone/>
                      </a:pPr>
                      <a:r>
                        <a:rPr lang="en" sz="2400" dirty="0"/>
                        <a:t>Housing costs </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a:t>38.10%</a:t>
                      </a:r>
                      <a:endParaRPr sz="2400"/>
                    </a:p>
                  </a:txBody>
                  <a:tcPr marL="121900" marR="121900" marT="0" marB="0"/>
                </a:tc>
                <a:extLst>
                  <a:ext uri="{0D108BD9-81ED-4DB2-BD59-A6C34878D82A}">
                    <a16:rowId xmlns:a16="http://schemas.microsoft.com/office/drawing/2014/main" val="10002"/>
                  </a:ext>
                </a:extLst>
              </a:tr>
              <a:tr h="469900">
                <a:tc>
                  <a:txBody>
                    <a:bodyPr/>
                    <a:lstStyle/>
                    <a:p>
                      <a:pPr marL="0" lvl="0" indent="0" algn="l" rtl="0">
                        <a:spcBef>
                          <a:spcPts val="0"/>
                        </a:spcBef>
                        <a:spcAft>
                          <a:spcPts val="0"/>
                        </a:spcAft>
                        <a:buNone/>
                      </a:pPr>
                      <a:r>
                        <a:rPr lang="en" sz="2400" dirty="0"/>
                        <a:t>Food expenses </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a:t>31.02%</a:t>
                      </a:r>
                      <a:endParaRPr sz="2400"/>
                    </a:p>
                  </a:txBody>
                  <a:tcPr marL="121900" marR="121900" marT="0" marB="0"/>
                </a:tc>
                <a:extLst>
                  <a:ext uri="{0D108BD9-81ED-4DB2-BD59-A6C34878D82A}">
                    <a16:rowId xmlns:a16="http://schemas.microsoft.com/office/drawing/2014/main" val="10003"/>
                  </a:ext>
                </a:extLst>
              </a:tr>
              <a:tr h="469900">
                <a:tc>
                  <a:txBody>
                    <a:bodyPr/>
                    <a:lstStyle/>
                    <a:p>
                      <a:pPr marL="0" lvl="0" indent="0" algn="l" rtl="0">
                        <a:spcBef>
                          <a:spcPts val="0"/>
                        </a:spcBef>
                        <a:spcAft>
                          <a:spcPts val="0"/>
                        </a:spcAft>
                        <a:buNone/>
                      </a:pPr>
                      <a:r>
                        <a:rPr lang="en" sz="2400" dirty="0"/>
                        <a:t>Living expenses </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a:t>30.18%</a:t>
                      </a:r>
                      <a:endParaRPr sz="2400"/>
                    </a:p>
                  </a:txBody>
                  <a:tcPr marL="121900" marR="121900" marT="0" marB="0"/>
                </a:tc>
                <a:extLst>
                  <a:ext uri="{0D108BD9-81ED-4DB2-BD59-A6C34878D82A}">
                    <a16:rowId xmlns:a16="http://schemas.microsoft.com/office/drawing/2014/main" val="10004"/>
                  </a:ext>
                </a:extLst>
              </a:tr>
              <a:tr h="469900">
                <a:tc>
                  <a:txBody>
                    <a:bodyPr/>
                    <a:lstStyle/>
                    <a:p>
                      <a:pPr marL="0" lvl="0" indent="0" algn="l" rtl="0">
                        <a:spcBef>
                          <a:spcPts val="0"/>
                        </a:spcBef>
                        <a:spcAft>
                          <a:spcPts val="0"/>
                        </a:spcAft>
                        <a:buNone/>
                      </a:pPr>
                      <a:r>
                        <a:rPr lang="en" sz="2400" dirty="0"/>
                        <a:t>Transportation </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dirty="0"/>
                        <a:t>18.49%</a:t>
                      </a:r>
                      <a:endParaRPr sz="2400" dirty="0"/>
                    </a:p>
                  </a:txBody>
                  <a:tcPr marL="121900" marR="121900" marT="0" marB="0"/>
                </a:tc>
                <a:extLst>
                  <a:ext uri="{0D108BD9-81ED-4DB2-BD59-A6C34878D82A}">
                    <a16:rowId xmlns:a16="http://schemas.microsoft.com/office/drawing/2014/main" val="10005"/>
                  </a:ext>
                </a:extLst>
              </a:tr>
              <a:tr h="469900">
                <a:tc>
                  <a:txBody>
                    <a:bodyPr/>
                    <a:lstStyle/>
                    <a:p>
                      <a:pPr marL="0" lvl="0" indent="0" algn="l" rtl="0">
                        <a:spcBef>
                          <a:spcPts val="0"/>
                        </a:spcBef>
                        <a:spcAft>
                          <a:spcPts val="0"/>
                        </a:spcAft>
                        <a:buNone/>
                      </a:pPr>
                      <a:r>
                        <a:rPr lang="en" sz="2400" dirty="0"/>
                        <a:t>Technology </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dirty="0"/>
                        <a:t>15.45%</a:t>
                      </a:r>
                      <a:endParaRPr sz="2400" dirty="0"/>
                    </a:p>
                  </a:txBody>
                  <a:tcPr marL="121900" marR="121900" marT="0" marB="0"/>
                </a:tc>
                <a:extLst>
                  <a:ext uri="{0D108BD9-81ED-4DB2-BD59-A6C34878D82A}">
                    <a16:rowId xmlns:a16="http://schemas.microsoft.com/office/drawing/2014/main" val="10006"/>
                  </a:ext>
                </a:extLst>
              </a:tr>
              <a:tr h="469900">
                <a:tc>
                  <a:txBody>
                    <a:bodyPr/>
                    <a:lstStyle/>
                    <a:p>
                      <a:pPr marL="0" lvl="0" indent="0" algn="l" rtl="0">
                        <a:spcBef>
                          <a:spcPts val="0"/>
                        </a:spcBef>
                        <a:spcAft>
                          <a:spcPts val="0"/>
                        </a:spcAft>
                        <a:buNone/>
                      </a:pPr>
                      <a:r>
                        <a:rPr lang="en" sz="2400" dirty="0"/>
                        <a:t>Additional school supplies</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dirty="0"/>
                        <a:t>7.66%</a:t>
                      </a:r>
                      <a:endParaRPr sz="2400" dirty="0"/>
                    </a:p>
                  </a:txBody>
                  <a:tcPr marL="121900" marR="121900" marT="0" marB="0"/>
                </a:tc>
                <a:extLst>
                  <a:ext uri="{0D108BD9-81ED-4DB2-BD59-A6C34878D82A}">
                    <a16:rowId xmlns:a16="http://schemas.microsoft.com/office/drawing/2014/main" val="10007"/>
                  </a:ext>
                </a:extLst>
              </a:tr>
              <a:tr h="469900">
                <a:tc>
                  <a:txBody>
                    <a:bodyPr/>
                    <a:lstStyle/>
                    <a:p>
                      <a:pPr marL="0" lvl="0" indent="0" algn="l" rtl="0">
                        <a:spcBef>
                          <a:spcPts val="0"/>
                        </a:spcBef>
                        <a:spcAft>
                          <a:spcPts val="0"/>
                        </a:spcAft>
                        <a:buNone/>
                      </a:pPr>
                      <a:r>
                        <a:rPr lang="en" sz="2400" dirty="0"/>
                        <a:t>Daycare </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dirty="0"/>
                        <a:t>3.04%</a:t>
                      </a:r>
                      <a:endParaRPr sz="2400" dirty="0"/>
                    </a:p>
                  </a:txBody>
                  <a:tcPr marL="121900" marR="121900" marT="0" marB="0"/>
                </a:tc>
                <a:extLst>
                  <a:ext uri="{0D108BD9-81ED-4DB2-BD59-A6C34878D82A}">
                    <a16:rowId xmlns:a16="http://schemas.microsoft.com/office/drawing/2014/main" val="10008"/>
                  </a:ext>
                </a:extLst>
              </a:tr>
              <a:tr h="469900">
                <a:tc>
                  <a:txBody>
                    <a:bodyPr/>
                    <a:lstStyle/>
                    <a:p>
                      <a:pPr marL="0" lvl="0" indent="0" algn="l" rtl="0">
                        <a:spcBef>
                          <a:spcPts val="0"/>
                        </a:spcBef>
                        <a:spcAft>
                          <a:spcPts val="0"/>
                        </a:spcAft>
                        <a:buNone/>
                      </a:pPr>
                      <a:r>
                        <a:rPr lang="en" sz="2400" dirty="0"/>
                        <a:t>Other</a:t>
                      </a:r>
                      <a:endParaRPr sz="2400" dirty="0"/>
                    </a:p>
                  </a:txBody>
                  <a:tcPr marL="121900" marR="121900" marT="0" marB="0"/>
                </a:tc>
                <a:tc>
                  <a:txBody>
                    <a:bodyPr/>
                    <a:lstStyle/>
                    <a:p>
                      <a:pPr marL="0" lvl="0" indent="0" algn="r" rtl="0">
                        <a:lnSpc>
                          <a:spcPct val="115000"/>
                        </a:lnSpc>
                        <a:spcBef>
                          <a:spcPts val="0"/>
                        </a:spcBef>
                        <a:spcAft>
                          <a:spcPts val="0"/>
                        </a:spcAft>
                        <a:buNone/>
                      </a:pPr>
                      <a:r>
                        <a:rPr lang="en" sz="2400" dirty="0"/>
                        <a:t>2.16%</a:t>
                      </a:r>
                      <a:endParaRPr sz="2400" dirty="0"/>
                    </a:p>
                  </a:txBody>
                  <a:tcPr marL="121900" marR="121900" marT="0" marB="0"/>
                </a:tc>
                <a:extLst>
                  <a:ext uri="{0D108BD9-81ED-4DB2-BD59-A6C34878D82A}">
                    <a16:rowId xmlns:a16="http://schemas.microsoft.com/office/drawing/2014/main" val="10009"/>
                  </a:ext>
                </a:extLst>
              </a:tr>
            </a:tbl>
          </a:graphicData>
        </a:graphic>
      </p:graphicFrame>
      <p:sp>
        <p:nvSpPr>
          <p:cNvPr id="5" name="TextBox 4">
            <a:extLst>
              <a:ext uri="{FF2B5EF4-FFF2-40B4-BE49-F238E27FC236}">
                <a16:creationId xmlns:a16="http://schemas.microsoft.com/office/drawing/2014/main" id="{7C58881B-8361-B845-B7A9-BD2F1BBF037C}"/>
              </a:ext>
            </a:extLst>
          </p:cNvPr>
          <p:cNvSpPr txBox="1"/>
          <p:nvPr/>
        </p:nvSpPr>
        <p:spPr>
          <a:xfrm>
            <a:off x="699966" y="1276183"/>
            <a:ext cx="10043519" cy="523220"/>
          </a:xfrm>
          <a:prstGeom prst="rect">
            <a:avLst/>
          </a:prstGeom>
          <a:noFill/>
        </p:spPr>
        <p:txBody>
          <a:bodyPr wrap="none" rtlCol="0">
            <a:spAutoFit/>
          </a:bodyPr>
          <a:lstStyle/>
          <a:p>
            <a:r>
              <a:rPr lang="en" sz="2800" dirty="0"/>
              <a:t>What are the biggest cost challenges facing a college student?</a:t>
            </a:r>
            <a:endParaRPr lang="en-US" sz="2800" dirty="0"/>
          </a:p>
        </p:txBody>
      </p:sp>
    </p:spTree>
    <p:extLst>
      <p:ext uri="{BB962C8B-B14F-4D97-AF65-F5344CB8AC3E}">
        <p14:creationId xmlns:p14="http://schemas.microsoft.com/office/powerpoint/2010/main" val="228728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130"/>
          <p:cNvPicPr preferRelativeResize="0"/>
          <p:nvPr/>
        </p:nvPicPr>
        <p:blipFill>
          <a:blip r:embed="rId3">
            <a:alphaModFix/>
          </a:blip>
          <a:stretch>
            <a:fillRect/>
          </a:stretch>
        </p:blipFill>
        <p:spPr>
          <a:xfrm>
            <a:off x="0" y="1"/>
            <a:ext cx="12192000" cy="6837900"/>
          </a:xfrm>
          <a:prstGeom prst="rect">
            <a:avLst/>
          </a:prstGeom>
          <a:noFill/>
          <a:ln>
            <a:noFill/>
          </a:ln>
        </p:spPr>
      </p:pic>
      <p:sp>
        <p:nvSpPr>
          <p:cNvPr id="701" name="Google Shape;701;p130"/>
          <p:cNvSpPr txBox="1"/>
          <p:nvPr/>
        </p:nvSpPr>
        <p:spPr>
          <a:xfrm>
            <a:off x="137900" y="6113000"/>
            <a:ext cx="7773200" cy="724800"/>
          </a:xfrm>
          <a:prstGeom prst="rect">
            <a:avLst/>
          </a:prstGeom>
          <a:noFill/>
          <a:ln>
            <a:noFill/>
          </a:ln>
        </p:spPr>
        <p:txBody>
          <a:bodyPr spcFirstLastPara="1" wrap="square" lIns="121900" tIns="121900" rIns="121900" bIns="121900" anchor="t" anchorCtr="0">
            <a:noAutofit/>
          </a:bodyPr>
          <a:lstStyle/>
          <a:p>
            <a:r>
              <a:rPr lang="en" sz="1067" u="sng">
                <a:solidFill>
                  <a:schemeClr val="hlink"/>
                </a:solidFill>
                <a:latin typeface="Lato"/>
                <a:ea typeface="Lato"/>
                <a:cs typeface="Lato"/>
                <a:sym typeface="Lato"/>
                <a:hlinkClick r:id="rId4"/>
              </a:rPr>
              <a:t>http://www.dailytoreador.com/news/library-student-government-hoping-for-solution-to-expensive-book-prices/article_490647b8-36d1-11e8-a857-9325559e8187.html</a:t>
            </a:r>
            <a:r>
              <a:rPr lang="en" sz="1067">
                <a:latin typeface="Lato"/>
                <a:ea typeface="Lato"/>
                <a:cs typeface="Lato"/>
                <a:sym typeface="Lato"/>
              </a:rPr>
              <a:t> </a:t>
            </a:r>
            <a:endParaRPr sz="1067">
              <a:latin typeface="Lato"/>
              <a:ea typeface="Lato"/>
              <a:cs typeface="Lato"/>
              <a:sym typeface="Lato"/>
            </a:endParaRPr>
          </a:p>
          <a:p>
            <a:r>
              <a:rPr lang="en" sz="1067" u="sng">
                <a:solidFill>
                  <a:schemeClr val="hlink"/>
                </a:solidFill>
                <a:hlinkClick r:id="rId5"/>
              </a:rPr>
              <a:t>https://www.nbcnews.com/feature/freshman-year/college-textbook-prices-have-risen-812-percent-1978-n399926</a:t>
            </a:r>
            <a:endParaRPr sz="1067">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27"/>
          <p:cNvSpPr txBox="1">
            <a:spLocks noGrp="1"/>
          </p:cNvSpPr>
          <p:nvPr>
            <p:ph type="title"/>
          </p:nvPr>
        </p:nvSpPr>
        <p:spPr>
          <a:xfrm>
            <a:off x="609600" y="274639"/>
            <a:ext cx="10972800" cy="1143200"/>
          </a:xfrm>
          <a:prstGeom prst="rect">
            <a:avLst/>
          </a:prstGeom>
          <a:noFill/>
          <a:ln>
            <a:noFill/>
          </a:ln>
        </p:spPr>
        <p:txBody>
          <a:bodyPr spcFirstLastPara="1" vert="horz" wrap="square" lIns="121900" tIns="121900" rIns="121900" bIns="121900" rtlCol="0" anchor="ctr" anchorCtr="0">
            <a:noAutofit/>
          </a:bodyPr>
          <a:lstStyle/>
          <a:p>
            <a:pPr>
              <a:buSzPts val="3800"/>
            </a:pPr>
            <a:r>
              <a:rPr lang="en-US" sz="2800" dirty="0">
                <a:solidFill>
                  <a:schemeClr val="dk1"/>
                </a:solidFill>
                <a:latin typeface="+mj-lt"/>
              </a:rPr>
              <a:t>Open Education Resources – Why OER</a:t>
            </a:r>
            <a:endParaRPr sz="2800" dirty="0">
              <a:latin typeface="+mj-lt"/>
            </a:endParaRPr>
          </a:p>
        </p:txBody>
      </p:sp>
      <p:sp>
        <p:nvSpPr>
          <p:cNvPr id="680" name="Google Shape;680;p127"/>
          <p:cNvSpPr txBox="1">
            <a:spLocks noGrp="1"/>
          </p:cNvSpPr>
          <p:nvPr>
            <p:ph type="body" idx="1"/>
          </p:nvPr>
        </p:nvSpPr>
        <p:spPr>
          <a:xfrm>
            <a:off x="609600" y="2211249"/>
            <a:ext cx="10805600" cy="4526000"/>
          </a:xfrm>
          <a:prstGeom prst="rect">
            <a:avLst/>
          </a:prstGeom>
          <a:noFill/>
          <a:ln>
            <a:noFill/>
          </a:ln>
        </p:spPr>
        <p:txBody>
          <a:bodyPr spcFirstLastPara="1" vert="horz" wrap="square" lIns="121900" tIns="121900" rIns="121900" bIns="121900" rtlCol="0" anchor="t" anchorCtr="0">
            <a:noAutofit/>
          </a:bodyPr>
          <a:lstStyle/>
          <a:p>
            <a:pPr marL="880511" indent="-609585">
              <a:spcBef>
                <a:spcPts val="0"/>
              </a:spcBef>
              <a:buClr>
                <a:srgbClr val="000000"/>
              </a:buClr>
              <a:buSzPts val="3000"/>
              <a:buFont typeface="Arial"/>
              <a:buChar char="•"/>
            </a:pPr>
            <a:r>
              <a:rPr lang="en-US" sz="2800" dirty="0">
                <a:solidFill>
                  <a:srgbClr val="000000"/>
                </a:solidFill>
              </a:rPr>
              <a:t>Purchase an older edition of the textbook</a:t>
            </a:r>
            <a:endParaRPr lang="en-US" sz="2800" dirty="0"/>
          </a:p>
          <a:p>
            <a:pPr marL="880511" indent="-609585">
              <a:buClr>
                <a:srgbClr val="000000"/>
              </a:buClr>
              <a:buSzPts val="3000"/>
              <a:buFont typeface="Arial"/>
              <a:buChar char="•"/>
            </a:pPr>
            <a:r>
              <a:rPr lang="en-US" sz="2800" dirty="0">
                <a:solidFill>
                  <a:srgbClr val="000000"/>
                </a:solidFill>
              </a:rPr>
              <a:t>Delay purchasing the textbook</a:t>
            </a:r>
            <a:endParaRPr lang="en-US" sz="2800" dirty="0"/>
          </a:p>
          <a:p>
            <a:pPr marL="880511" indent="-609585">
              <a:buClr>
                <a:srgbClr val="000000"/>
              </a:buClr>
              <a:buSzPts val="3000"/>
              <a:buFont typeface="Arial"/>
              <a:buChar char="•"/>
            </a:pPr>
            <a:r>
              <a:rPr lang="en-US" sz="2800" dirty="0">
                <a:solidFill>
                  <a:srgbClr val="000000"/>
                </a:solidFill>
              </a:rPr>
              <a:t>Never purchase the textbook</a:t>
            </a:r>
            <a:endParaRPr lang="en-US" sz="2800" dirty="0"/>
          </a:p>
          <a:p>
            <a:pPr marL="880511" indent="-609585">
              <a:buClr>
                <a:srgbClr val="000000"/>
              </a:buClr>
              <a:buSzPts val="3000"/>
              <a:buFont typeface="Arial"/>
              <a:buChar char="•"/>
            </a:pPr>
            <a:r>
              <a:rPr lang="en-US" sz="2800" dirty="0">
                <a:solidFill>
                  <a:srgbClr val="000000"/>
                </a:solidFill>
              </a:rPr>
              <a:t>Share the textbook with other students</a:t>
            </a:r>
            <a:endParaRPr lang="en-US" sz="2800" dirty="0"/>
          </a:p>
          <a:p>
            <a:pPr marL="880511" indent="-609585">
              <a:buClr>
                <a:srgbClr val="000000"/>
              </a:buClr>
              <a:buSzPts val="3000"/>
              <a:buFont typeface="Arial"/>
              <a:buChar char="•"/>
            </a:pPr>
            <a:r>
              <a:rPr lang="en-US" sz="2800" dirty="0">
                <a:solidFill>
                  <a:srgbClr val="000000"/>
                </a:solidFill>
              </a:rPr>
              <a:t>Download textbooks from the internet</a:t>
            </a:r>
            <a:endParaRPr lang="en-US" sz="2800" dirty="0"/>
          </a:p>
        </p:txBody>
      </p:sp>
      <p:sp>
        <p:nvSpPr>
          <p:cNvPr id="2" name="TextBox 1">
            <a:extLst>
              <a:ext uri="{FF2B5EF4-FFF2-40B4-BE49-F238E27FC236}">
                <a16:creationId xmlns:a16="http://schemas.microsoft.com/office/drawing/2014/main" id="{B21E29A6-97B7-5448-90FD-B05AE5E4F08E}"/>
              </a:ext>
            </a:extLst>
          </p:cNvPr>
          <p:cNvSpPr txBox="1"/>
          <p:nvPr/>
        </p:nvSpPr>
        <p:spPr>
          <a:xfrm>
            <a:off x="609600" y="1552934"/>
            <a:ext cx="3515706" cy="523220"/>
          </a:xfrm>
          <a:prstGeom prst="rect">
            <a:avLst/>
          </a:prstGeom>
          <a:noFill/>
        </p:spPr>
        <p:txBody>
          <a:bodyPr wrap="none" rtlCol="0">
            <a:spAutoFit/>
          </a:bodyPr>
          <a:lstStyle/>
          <a:p>
            <a:r>
              <a:rPr lang="en-US" sz="2800" dirty="0"/>
              <a:t>Coping with the Cost</a:t>
            </a:r>
          </a:p>
        </p:txBody>
      </p:sp>
    </p:spTree>
    <p:extLst>
      <p:ext uri="{BB962C8B-B14F-4D97-AF65-F5344CB8AC3E}">
        <p14:creationId xmlns:p14="http://schemas.microsoft.com/office/powerpoint/2010/main" val="35988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EEC69-F00C-4D10-A3B3-7AA00705FCE2}"/>
              </a:ext>
            </a:extLst>
          </p:cNvPr>
          <p:cNvSpPr>
            <a:spLocks noGrp="1"/>
          </p:cNvSpPr>
          <p:nvPr>
            <p:ph idx="1"/>
          </p:nvPr>
        </p:nvSpPr>
        <p:spPr>
          <a:xfrm>
            <a:off x="521208" y="1276664"/>
            <a:ext cx="10983131" cy="5297053"/>
          </a:xfrm>
        </p:spPr>
        <p:txBody>
          <a:bodyPr>
            <a:normAutofit/>
          </a:bodyPr>
          <a:lstStyle/>
          <a:p>
            <a:pPr>
              <a:lnSpc>
                <a:spcPct val="100000"/>
              </a:lnSpc>
              <a:spcBef>
                <a:spcPts val="0"/>
              </a:spcBef>
              <a:spcAft>
                <a:spcPts val="0"/>
              </a:spcAft>
              <a:buNone/>
            </a:pPr>
            <a:r>
              <a:rPr lang="en-US" sz="3000" dirty="0">
                <a:latin typeface="Calibri" panose="020F0502020204030204" pitchFamily="34" charset="0"/>
                <a:cs typeface="Calibri" panose="020F0502020204030204" pitchFamily="34" charset="0"/>
              </a:rPr>
              <a:t>Benefits</a:t>
            </a:r>
          </a:p>
          <a:p>
            <a:pPr marL="514350" indent="-514350">
              <a:lnSpc>
                <a:spcPct val="100000"/>
              </a:lnSpc>
              <a:spcBef>
                <a:spcPts val="0"/>
              </a:spcBef>
              <a:spcAft>
                <a:spcPts val="0"/>
              </a:spcAft>
              <a:buAutoNum type="arabicPeriod"/>
            </a:pPr>
            <a:r>
              <a:rPr lang="en-US" sz="3000" dirty="0">
                <a:latin typeface="Calibri" panose="020F0502020204030204" pitchFamily="34" charset="0"/>
                <a:cs typeface="Calibri" panose="020F0502020204030204" pitchFamily="34" charset="0"/>
              </a:rPr>
              <a:t>Reduce Cost of Education / textbook costs</a:t>
            </a:r>
          </a:p>
          <a:p>
            <a:pPr marL="514350" indent="-514350">
              <a:lnSpc>
                <a:spcPct val="100000"/>
              </a:lnSpc>
              <a:spcBef>
                <a:spcPts val="0"/>
              </a:spcBef>
              <a:spcAft>
                <a:spcPts val="0"/>
              </a:spcAft>
              <a:buAutoNum type="arabicPeriod"/>
            </a:pPr>
            <a:r>
              <a:rPr lang="en-US" sz="3000" dirty="0">
                <a:latin typeface="Calibri" panose="020F0502020204030204" pitchFamily="34" charset="0"/>
                <a:cs typeface="Calibri" panose="020F0502020204030204" pitchFamily="34" charset="0"/>
              </a:rPr>
              <a:t>Support student success &amp; retention</a:t>
            </a:r>
          </a:p>
          <a:p>
            <a:pPr marL="514350" indent="-514350">
              <a:lnSpc>
                <a:spcPct val="100000"/>
              </a:lnSpc>
              <a:spcBef>
                <a:spcPts val="0"/>
              </a:spcBef>
              <a:spcAft>
                <a:spcPts val="0"/>
              </a:spcAft>
              <a:buAutoNum type="arabicPeriod"/>
            </a:pPr>
            <a:r>
              <a:rPr lang="en-US" sz="3000" dirty="0">
                <a:latin typeface="Calibri" panose="020F0502020204030204" pitchFamily="34" charset="0"/>
                <a:cs typeface="Calibri" panose="020F0502020204030204" pitchFamily="34" charset="0"/>
              </a:rPr>
              <a:t>Equal Access – All students have access to the textbook on day 1</a:t>
            </a:r>
          </a:p>
          <a:p>
            <a:pPr marL="514350" indent="-514350">
              <a:lnSpc>
                <a:spcPct val="100000"/>
              </a:lnSpc>
              <a:spcBef>
                <a:spcPts val="0"/>
              </a:spcBef>
              <a:spcAft>
                <a:spcPts val="0"/>
              </a:spcAft>
              <a:buAutoNum type="arabicPeriod"/>
            </a:pPr>
            <a:r>
              <a:rPr lang="en-US" sz="3000" dirty="0">
                <a:latin typeface="Calibri" panose="020F0502020204030204" pitchFamily="34" charset="0"/>
                <a:cs typeface="Calibri" panose="020F0502020204030204" pitchFamily="34" charset="0"/>
              </a:rPr>
              <a:t>Accessibility – as it is born digital</a:t>
            </a:r>
          </a:p>
          <a:p>
            <a:pPr marL="514350" indent="-514350">
              <a:lnSpc>
                <a:spcPct val="100000"/>
              </a:lnSpc>
              <a:spcBef>
                <a:spcPts val="0"/>
              </a:spcBef>
              <a:spcAft>
                <a:spcPts val="0"/>
              </a:spcAft>
              <a:buAutoNum type="arabicPeriod"/>
            </a:pPr>
            <a:r>
              <a:rPr lang="en-US" sz="3000" dirty="0">
                <a:latin typeface="Calibri" panose="020F0502020204030204" pitchFamily="34" charset="0"/>
                <a:cs typeface="Calibri" panose="020F0502020204030204" pitchFamily="34" charset="0"/>
              </a:rPr>
              <a:t>A platform for faculty to create/edit/revise OER</a:t>
            </a:r>
          </a:p>
          <a:p>
            <a:pPr>
              <a:lnSpc>
                <a:spcPct val="100000"/>
              </a:lnSpc>
              <a:spcBef>
                <a:spcPts val="0"/>
              </a:spcBef>
              <a:spcAft>
                <a:spcPts val="0"/>
              </a:spcAft>
              <a:buNone/>
            </a:pPr>
            <a:endParaRPr lang="en-US" sz="30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r>
              <a:rPr lang="en-US" sz="2800" dirty="0">
                <a:latin typeface="Calibri" panose="020F0502020204030204" pitchFamily="34" charset="0"/>
                <a:cs typeface="Calibri" panose="020F0502020204030204" pitchFamily="34" charset="0"/>
              </a:rPr>
              <a:t>Challenges</a:t>
            </a:r>
          </a:p>
          <a:p>
            <a:pPr marL="514350" indent="-514350">
              <a:lnSpc>
                <a:spcPct val="100000"/>
              </a:lnSpc>
              <a:spcBef>
                <a:spcPts val="0"/>
              </a:spcBef>
              <a:spcAft>
                <a:spcPts val="0"/>
              </a:spcAft>
              <a:buAutoNum type="arabicPeriod"/>
            </a:pPr>
            <a:r>
              <a:rPr lang="en-US" sz="2800" dirty="0">
                <a:latin typeface="Calibri" panose="020F0502020204030204" pitchFamily="34" charset="0"/>
                <a:cs typeface="Calibri" panose="020F0502020204030204" pitchFamily="34" charset="0"/>
              </a:rPr>
              <a:t>Quality – OER repositories include peer review and rating systems</a:t>
            </a:r>
          </a:p>
          <a:p>
            <a:pPr marL="514350" indent="-514350">
              <a:lnSpc>
                <a:spcPct val="100000"/>
              </a:lnSpc>
              <a:spcBef>
                <a:spcPts val="0"/>
              </a:spcBef>
              <a:spcAft>
                <a:spcPts val="0"/>
              </a:spcAft>
              <a:buAutoNum type="arabicPeriod"/>
            </a:pPr>
            <a:r>
              <a:rPr lang="en-US" sz="2800" dirty="0">
                <a:latin typeface="Calibri" panose="020F0502020204030204" pitchFamily="34" charset="0"/>
                <a:cs typeface="Calibri" panose="020F0502020204030204" pitchFamily="34" charset="0"/>
              </a:rPr>
              <a:t>Time – adopting OER will take time</a:t>
            </a:r>
          </a:p>
          <a:p>
            <a:pPr marL="514350" indent="-514350">
              <a:lnSpc>
                <a:spcPct val="100000"/>
              </a:lnSpc>
              <a:spcBef>
                <a:spcPts val="0"/>
              </a:spcBef>
              <a:spcAft>
                <a:spcPts val="0"/>
              </a:spcAft>
              <a:buAutoNum type="arabicPeriod"/>
            </a:pPr>
            <a:r>
              <a:rPr lang="en-US" sz="2800" dirty="0">
                <a:latin typeface="Calibri" panose="020F0502020204030204" pitchFamily="34" charset="0"/>
                <a:cs typeface="Calibri" panose="020F0502020204030204" pitchFamily="34" charset="0"/>
              </a:rPr>
              <a:t>Lack of ancillary content – however this is changing</a:t>
            </a:r>
          </a:p>
        </p:txBody>
      </p:sp>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Open Education Resources – Why OER</a:t>
            </a:r>
          </a:p>
        </p:txBody>
      </p:sp>
    </p:spTree>
    <p:extLst>
      <p:ext uri="{BB962C8B-B14F-4D97-AF65-F5344CB8AC3E}">
        <p14:creationId xmlns:p14="http://schemas.microsoft.com/office/powerpoint/2010/main" val="409552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135"/>
          <p:cNvPicPr preferRelativeResize="0"/>
          <p:nvPr/>
        </p:nvPicPr>
        <p:blipFill>
          <a:blip r:embed="rId3">
            <a:alphaModFix/>
          </a:blip>
          <a:stretch>
            <a:fillRect/>
          </a:stretch>
        </p:blipFill>
        <p:spPr>
          <a:xfrm>
            <a:off x="1" y="1"/>
            <a:ext cx="5564033" cy="6858001"/>
          </a:xfrm>
          <a:prstGeom prst="rect">
            <a:avLst/>
          </a:prstGeom>
          <a:noFill/>
          <a:ln>
            <a:noFill/>
          </a:ln>
        </p:spPr>
      </p:pic>
      <p:pic>
        <p:nvPicPr>
          <p:cNvPr id="734" name="Google Shape;734;p135"/>
          <p:cNvPicPr preferRelativeResize="0"/>
          <p:nvPr/>
        </p:nvPicPr>
        <p:blipFill>
          <a:blip r:embed="rId4">
            <a:alphaModFix/>
          </a:blip>
          <a:stretch>
            <a:fillRect/>
          </a:stretch>
        </p:blipFill>
        <p:spPr>
          <a:xfrm>
            <a:off x="263350" y="2465201"/>
            <a:ext cx="5037333" cy="4715633"/>
          </a:xfrm>
          <a:prstGeom prst="rect">
            <a:avLst/>
          </a:prstGeom>
          <a:noFill/>
          <a:ln>
            <a:noFill/>
          </a:ln>
        </p:spPr>
      </p:pic>
      <p:sp>
        <p:nvSpPr>
          <p:cNvPr id="735" name="Google Shape;735;p135"/>
          <p:cNvSpPr txBox="1"/>
          <p:nvPr/>
        </p:nvSpPr>
        <p:spPr>
          <a:xfrm>
            <a:off x="808767" y="530533"/>
            <a:ext cx="4270000" cy="1682600"/>
          </a:xfrm>
          <a:prstGeom prst="rect">
            <a:avLst/>
          </a:prstGeom>
          <a:noFill/>
          <a:ln>
            <a:noFill/>
          </a:ln>
        </p:spPr>
        <p:txBody>
          <a:bodyPr spcFirstLastPara="1" wrap="square" lIns="121900" tIns="121900" rIns="121900" bIns="121900" anchor="t" anchorCtr="0">
            <a:spAutoFit/>
          </a:bodyPr>
          <a:lstStyle/>
          <a:p>
            <a:r>
              <a:rPr lang="en" sz="4667" b="1">
                <a:solidFill>
                  <a:srgbClr val="333333"/>
                </a:solidFill>
                <a:latin typeface="Avenir"/>
                <a:ea typeface="Avenir"/>
                <a:cs typeface="Avenir"/>
                <a:sym typeface="Avenir"/>
              </a:rPr>
              <a:t>Student Perspective</a:t>
            </a:r>
            <a:endParaRPr sz="4667" b="1">
              <a:solidFill>
                <a:srgbClr val="333333"/>
              </a:solidFill>
              <a:latin typeface="Avenir"/>
              <a:ea typeface="Avenir"/>
              <a:cs typeface="Avenir"/>
              <a:sym typeface="Avenir"/>
            </a:endParaRPr>
          </a:p>
        </p:txBody>
      </p:sp>
      <p:sp>
        <p:nvSpPr>
          <p:cNvPr id="737" name="Google Shape;737;p135"/>
          <p:cNvSpPr txBox="1"/>
          <p:nvPr/>
        </p:nvSpPr>
        <p:spPr>
          <a:xfrm>
            <a:off x="5706400" y="439934"/>
            <a:ext cx="634000" cy="1169511"/>
          </a:xfrm>
          <a:prstGeom prst="rect">
            <a:avLst/>
          </a:prstGeom>
          <a:noFill/>
          <a:ln>
            <a:noFill/>
          </a:ln>
        </p:spPr>
        <p:txBody>
          <a:bodyPr spcFirstLastPara="1" wrap="square" lIns="121900" tIns="121900" rIns="121900" bIns="121900" anchor="t" anchorCtr="0">
            <a:spAutoFit/>
          </a:bodyPr>
          <a:lstStyle/>
          <a:p>
            <a:r>
              <a:rPr lang="en" sz="6000" dirty="0">
                <a:latin typeface="Times New Roman"/>
                <a:ea typeface="Times New Roman"/>
                <a:cs typeface="Times New Roman"/>
                <a:sym typeface="Times New Roman"/>
              </a:rPr>
              <a:t>“</a:t>
            </a:r>
            <a:endParaRPr sz="6000" dirty="0">
              <a:latin typeface="Times New Roman"/>
              <a:ea typeface="Times New Roman"/>
              <a:cs typeface="Times New Roman"/>
              <a:sym typeface="Times New Roman"/>
            </a:endParaRPr>
          </a:p>
        </p:txBody>
      </p:sp>
      <p:sp>
        <p:nvSpPr>
          <p:cNvPr id="738" name="Google Shape;738;p135"/>
          <p:cNvSpPr txBox="1"/>
          <p:nvPr/>
        </p:nvSpPr>
        <p:spPr>
          <a:xfrm rot="10800000">
            <a:off x="8122667" y="1797913"/>
            <a:ext cx="634000" cy="1169511"/>
          </a:xfrm>
          <a:prstGeom prst="rect">
            <a:avLst/>
          </a:prstGeom>
          <a:noFill/>
          <a:ln>
            <a:noFill/>
          </a:ln>
        </p:spPr>
        <p:txBody>
          <a:bodyPr spcFirstLastPara="1" wrap="square" lIns="121900" tIns="121900" rIns="121900" bIns="121900" anchor="t" anchorCtr="0">
            <a:spAutoFit/>
          </a:bodyPr>
          <a:lstStyle/>
          <a:p>
            <a:r>
              <a:rPr lang="en" sz="6000">
                <a:latin typeface="Times New Roman"/>
                <a:ea typeface="Times New Roman"/>
                <a:cs typeface="Times New Roman"/>
                <a:sym typeface="Times New Roman"/>
              </a:rPr>
              <a:t>“</a:t>
            </a:r>
            <a:endParaRPr sz="6000">
              <a:latin typeface="Times New Roman"/>
              <a:ea typeface="Times New Roman"/>
              <a:cs typeface="Times New Roman"/>
              <a:sym typeface="Times New Roman"/>
            </a:endParaRPr>
          </a:p>
        </p:txBody>
      </p:sp>
      <p:pic>
        <p:nvPicPr>
          <p:cNvPr id="739" name="Google Shape;739;p135"/>
          <p:cNvPicPr preferRelativeResize="0"/>
          <p:nvPr/>
        </p:nvPicPr>
        <p:blipFill>
          <a:blip r:embed="rId5">
            <a:alphaModFix/>
          </a:blip>
          <a:stretch>
            <a:fillRect/>
          </a:stretch>
        </p:blipFill>
        <p:spPr>
          <a:xfrm>
            <a:off x="6275501" y="2777100"/>
            <a:ext cx="5260068" cy="3842168"/>
          </a:xfrm>
          <a:prstGeom prst="rect">
            <a:avLst/>
          </a:prstGeom>
          <a:noFill/>
          <a:ln>
            <a:noFill/>
          </a:ln>
        </p:spPr>
      </p:pic>
      <p:sp>
        <p:nvSpPr>
          <p:cNvPr id="9" name="Google Shape;736;p135">
            <a:extLst>
              <a:ext uri="{FF2B5EF4-FFF2-40B4-BE49-F238E27FC236}">
                <a16:creationId xmlns:a16="http://schemas.microsoft.com/office/drawing/2014/main" id="{B0DBEC84-629B-F849-A9E7-2EB4453105CA}"/>
              </a:ext>
            </a:extLst>
          </p:cNvPr>
          <p:cNvSpPr txBox="1"/>
          <p:nvPr/>
        </p:nvSpPr>
        <p:spPr>
          <a:xfrm>
            <a:off x="6096000" y="622598"/>
            <a:ext cx="5564032" cy="253220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endParaRPr sz="900" dirty="0">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dirty="0">
                <a:solidFill>
                  <a:srgbClr val="3F4552"/>
                </a:solidFill>
              </a:rPr>
              <a:t>Students are under a lot of stress these days and it’s unacceptable for anyone to have to drop a course because they can’t afford educational materials, or to skip meals so that they can buy books. Our voices will continue to champion the need for equity and affordable options.</a:t>
            </a:r>
            <a:endParaRPr dirty="0">
              <a:solidFill>
                <a:srgbClr val="3F4552"/>
              </a:solidFill>
            </a:endParaRPr>
          </a:p>
          <a:p>
            <a:pPr marL="0" lvl="0" indent="0" algn="l" rtl="0">
              <a:spcBef>
                <a:spcPts val="0"/>
              </a:spcBef>
              <a:spcAft>
                <a:spcPts val="0"/>
              </a:spcAft>
              <a:buNone/>
            </a:pPr>
            <a:endParaRPr dirty="0">
              <a:latin typeface="Lato"/>
              <a:ea typeface="Lato"/>
              <a:cs typeface="Lato"/>
              <a:sym typeface="Lato"/>
            </a:endParaRPr>
          </a:p>
        </p:txBody>
      </p:sp>
      <p:sp>
        <p:nvSpPr>
          <p:cNvPr id="3" name="TextBox 2">
            <a:extLst>
              <a:ext uri="{FF2B5EF4-FFF2-40B4-BE49-F238E27FC236}">
                <a16:creationId xmlns:a16="http://schemas.microsoft.com/office/drawing/2014/main" id="{3E524530-49D0-4C22-9890-E8CB35961A0F}"/>
              </a:ext>
            </a:extLst>
          </p:cNvPr>
          <p:cNvSpPr txBox="1"/>
          <p:nvPr/>
        </p:nvSpPr>
        <p:spPr>
          <a:xfrm>
            <a:off x="8756667" y="2407768"/>
            <a:ext cx="2778902" cy="738664"/>
          </a:xfrm>
          <a:prstGeom prst="rect">
            <a:avLst/>
          </a:prstGeom>
          <a:noFill/>
        </p:spPr>
        <p:txBody>
          <a:bodyPr wrap="square" rtlCol="0">
            <a:spAutoFit/>
          </a:bodyPr>
          <a:lstStyle/>
          <a:p>
            <a:r>
              <a:rPr lang="en-US" sz="1200" dirty="0" err="1"/>
              <a:t>Jorgo</a:t>
            </a:r>
            <a:r>
              <a:rPr lang="en-US" sz="1200" dirty="0"/>
              <a:t> </a:t>
            </a:r>
            <a:r>
              <a:rPr lang="en-US" sz="1200" dirty="0" err="1"/>
              <a:t>Gushi</a:t>
            </a:r>
            <a:r>
              <a:rPr lang="en-US" sz="1200" dirty="0"/>
              <a:t> - </a:t>
            </a:r>
            <a:r>
              <a:rPr lang="en" sz="1200" dirty="0"/>
              <a:t>chair of the student Advisory Council - </a:t>
            </a:r>
            <a:r>
              <a:rPr lang="en-US" sz="1200" dirty="0"/>
              <a:t>QCC</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6C5C-2B55-B84F-947C-E2BD4A8A71DE}"/>
              </a:ext>
            </a:extLst>
          </p:cNvPr>
          <p:cNvSpPr>
            <a:spLocks noGrp="1"/>
          </p:cNvSpPr>
          <p:nvPr>
            <p:ph type="title"/>
          </p:nvPr>
        </p:nvSpPr>
        <p:spPr>
          <a:xfrm>
            <a:off x="4070279" y="3685048"/>
            <a:ext cx="3466592" cy="640080"/>
          </a:xfrm>
        </p:spPr>
        <p:txBody>
          <a:bodyPr>
            <a:noAutofit/>
          </a:bodyPr>
          <a:lstStyle/>
          <a:p>
            <a:pPr algn="ctr"/>
            <a:r>
              <a:rPr lang="en-US" sz="6000" b="1" dirty="0">
                <a:solidFill>
                  <a:schemeClr val="bg1"/>
                </a:solidFill>
              </a:rPr>
              <a:t>The Incentive Program</a:t>
            </a:r>
          </a:p>
        </p:txBody>
      </p:sp>
    </p:spTree>
    <p:extLst>
      <p:ext uri="{BB962C8B-B14F-4D97-AF65-F5344CB8AC3E}">
        <p14:creationId xmlns:p14="http://schemas.microsoft.com/office/powerpoint/2010/main" val="97530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A1A1892-4A00-9546-8B4B-4FD74A9CF503}"/>
              </a:ext>
            </a:extLst>
          </p:cNvPr>
          <p:cNvGraphicFramePr>
            <a:graphicFrameLocks noGrp="1"/>
          </p:cNvGraphicFramePr>
          <p:nvPr>
            <p:ph idx="1"/>
            <p:extLst>
              <p:ext uri="{D42A27DB-BD31-4B8C-83A1-F6EECF244321}">
                <p14:modId xmlns:p14="http://schemas.microsoft.com/office/powerpoint/2010/main" val="1327808784"/>
              </p:ext>
            </p:extLst>
          </p:nvPr>
        </p:nvGraphicFramePr>
        <p:xfrm>
          <a:off x="1411036" y="3342314"/>
          <a:ext cx="5991435" cy="1483360"/>
        </p:xfrm>
        <a:graphic>
          <a:graphicData uri="http://schemas.openxmlformats.org/drawingml/2006/table">
            <a:tbl>
              <a:tblPr firstRow="1" bandRow="1">
                <a:tableStyleId>{5C22544A-7EE6-4342-B048-85BDC9FD1C3A}</a:tableStyleId>
              </a:tblPr>
              <a:tblGrid>
                <a:gridCol w="2274200">
                  <a:extLst>
                    <a:ext uri="{9D8B030D-6E8A-4147-A177-3AD203B41FA5}">
                      <a16:colId xmlns:a16="http://schemas.microsoft.com/office/drawing/2014/main" val="1630155823"/>
                    </a:ext>
                  </a:extLst>
                </a:gridCol>
                <a:gridCol w="2812774">
                  <a:extLst>
                    <a:ext uri="{9D8B030D-6E8A-4147-A177-3AD203B41FA5}">
                      <a16:colId xmlns:a16="http://schemas.microsoft.com/office/drawing/2014/main" val="1593466784"/>
                    </a:ext>
                  </a:extLst>
                </a:gridCol>
                <a:gridCol w="904461">
                  <a:extLst>
                    <a:ext uri="{9D8B030D-6E8A-4147-A177-3AD203B41FA5}">
                      <a16:colId xmlns:a16="http://schemas.microsoft.com/office/drawing/2014/main" val="4085888946"/>
                    </a:ext>
                  </a:extLst>
                </a:gridCol>
              </a:tblGrid>
              <a:tr h="370840">
                <a:tc>
                  <a:txBody>
                    <a:bodyPr/>
                    <a:lstStyle/>
                    <a:p>
                      <a:r>
                        <a:rPr lang="en-US" dirty="0"/>
                        <a:t>Adapt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87246888"/>
                  </a:ext>
                </a:extLst>
              </a:tr>
              <a:tr h="370840">
                <a:tc>
                  <a:txBody>
                    <a:bodyPr/>
                    <a:lstStyle/>
                    <a:p>
                      <a:r>
                        <a:rPr lang="en-US" dirty="0"/>
                        <a:t>Large Intro Course</a:t>
                      </a:r>
                    </a:p>
                  </a:txBody>
                  <a:tcPr/>
                </a:tc>
                <a:tc>
                  <a:txBody>
                    <a:bodyPr/>
                    <a:lstStyle/>
                    <a:p>
                      <a:r>
                        <a:rPr lang="en-US" dirty="0"/>
                        <a:t>More than 100 Students</a:t>
                      </a:r>
                    </a:p>
                  </a:txBody>
                  <a:tcPr/>
                </a:tc>
                <a:tc>
                  <a:txBody>
                    <a:bodyPr/>
                    <a:lstStyle/>
                    <a:p>
                      <a:r>
                        <a:rPr lang="en-US" dirty="0"/>
                        <a:t>$3,000</a:t>
                      </a:r>
                    </a:p>
                  </a:txBody>
                  <a:tcPr/>
                </a:tc>
                <a:extLst>
                  <a:ext uri="{0D108BD9-81ED-4DB2-BD59-A6C34878D82A}">
                    <a16:rowId xmlns:a16="http://schemas.microsoft.com/office/drawing/2014/main" val="3377754135"/>
                  </a:ext>
                </a:extLst>
              </a:tr>
              <a:tr h="370840">
                <a:tc>
                  <a:txBody>
                    <a:bodyPr/>
                    <a:lstStyle/>
                    <a:p>
                      <a:r>
                        <a:rPr lang="en-US" dirty="0"/>
                        <a:t>Multi-Section</a:t>
                      </a:r>
                    </a:p>
                  </a:txBody>
                  <a:tcPr/>
                </a:tc>
                <a:tc>
                  <a:txBody>
                    <a:bodyPr/>
                    <a:lstStyle/>
                    <a:p>
                      <a:r>
                        <a:rPr lang="en-US" dirty="0"/>
                        <a:t>Two or more courses</a:t>
                      </a:r>
                    </a:p>
                  </a:txBody>
                  <a:tcPr/>
                </a:tc>
                <a:tc>
                  <a:txBody>
                    <a:bodyPr/>
                    <a:lstStyle/>
                    <a:p>
                      <a:r>
                        <a:rPr lang="en-US" dirty="0"/>
                        <a:t>$4,000</a:t>
                      </a:r>
                    </a:p>
                  </a:txBody>
                  <a:tcPr/>
                </a:tc>
                <a:extLst>
                  <a:ext uri="{0D108BD9-81ED-4DB2-BD59-A6C34878D82A}">
                    <a16:rowId xmlns:a16="http://schemas.microsoft.com/office/drawing/2014/main" val="741696160"/>
                  </a:ext>
                </a:extLst>
              </a:tr>
              <a:tr h="370840">
                <a:tc>
                  <a:txBody>
                    <a:bodyPr/>
                    <a:lstStyle/>
                    <a:p>
                      <a:r>
                        <a:rPr lang="en-US" dirty="0"/>
                        <a:t>Regular Course</a:t>
                      </a:r>
                    </a:p>
                  </a:txBody>
                  <a:tcPr/>
                </a:tc>
                <a:tc>
                  <a:txBody>
                    <a:bodyPr/>
                    <a:lstStyle/>
                    <a:p>
                      <a:endParaRPr lang="en-US" dirty="0"/>
                    </a:p>
                  </a:txBody>
                  <a:tcPr/>
                </a:tc>
                <a:tc>
                  <a:txBody>
                    <a:bodyPr/>
                    <a:lstStyle/>
                    <a:p>
                      <a:r>
                        <a:rPr lang="en-US" dirty="0"/>
                        <a:t>$2,000</a:t>
                      </a:r>
                    </a:p>
                  </a:txBody>
                  <a:tcPr/>
                </a:tc>
                <a:extLst>
                  <a:ext uri="{0D108BD9-81ED-4DB2-BD59-A6C34878D82A}">
                    <a16:rowId xmlns:a16="http://schemas.microsoft.com/office/drawing/2014/main" val="3222590166"/>
                  </a:ext>
                </a:extLst>
              </a:tr>
            </a:tbl>
          </a:graphicData>
        </a:graphic>
      </p:graphicFrame>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7" y="284283"/>
            <a:ext cx="9328471" cy="759326"/>
          </a:xfrm>
        </p:spPr>
        <p:txBody>
          <a:bodyPr>
            <a:noAutofit/>
          </a:bodyPr>
          <a:lstStyle/>
          <a:p>
            <a:r>
              <a:rPr lang="en-US" sz="3200" b="1" dirty="0"/>
              <a:t>Open Education Resources – The Incentive Program</a:t>
            </a:r>
          </a:p>
        </p:txBody>
      </p:sp>
      <p:graphicFrame>
        <p:nvGraphicFramePr>
          <p:cNvPr id="4" name="Table 4">
            <a:extLst>
              <a:ext uri="{FF2B5EF4-FFF2-40B4-BE49-F238E27FC236}">
                <a16:creationId xmlns:a16="http://schemas.microsoft.com/office/drawing/2014/main" id="{8990B67D-D507-124E-9D29-68E838AEF6BA}"/>
              </a:ext>
            </a:extLst>
          </p:cNvPr>
          <p:cNvGraphicFramePr>
            <a:graphicFrameLocks noGrp="1"/>
          </p:cNvGraphicFramePr>
          <p:nvPr>
            <p:extLst>
              <p:ext uri="{D42A27DB-BD31-4B8C-83A1-F6EECF244321}">
                <p14:modId xmlns:p14="http://schemas.microsoft.com/office/powerpoint/2010/main" val="3176043103"/>
              </p:ext>
            </p:extLst>
          </p:nvPr>
        </p:nvGraphicFramePr>
        <p:xfrm>
          <a:off x="1411036" y="1347641"/>
          <a:ext cx="6001374" cy="1752600"/>
        </p:xfrm>
        <a:graphic>
          <a:graphicData uri="http://schemas.openxmlformats.org/drawingml/2006/table">
            <a:tbl>
              <a:tblPr firstRow="1" bandRow="1">
                <a:tableStyleId>{5C22544A-7EE6-4342-B048-85BDC9FD1C3A}</a:tableStyleId>
              </a:tblPr>
              <a:tblGrid>
                <a:gridCol w="2284139">
                  <a:extLst>
                    <a:ext uri="{9D8B030D-6E8A-4147-A177-3AD203B41FA5}">
                      <a16:colId xmlns:a16="http://schemas.microsoft.com/office/drawing/2014/main" val="2410623132"/>
                    </a:ext>
                  </a:extLst>
                </a:gridCol>
                <a:gridCol w="2792896">
                  <a:extLst>
                    <a:ext uri="{9D8B030D-6E8A-4147-A177-3AD203B41FA5}">
                      <a16:colId xmlns:a16="http://schemas.microsoft.com/office/drawing/2014/main" val="3963594216"/>
                    </a:ext>
                  </a:extLst>
                </a:gridCol>
                <a:gridCol w="924339">
                  <a:extLst>
                    <a:ext uri="{9D8B030D-6E8A-4147-A177-3AD203B41FA5}">
                      <a16:colId xmlns:a16="http://schemas.microsoft.com/office/drawing/2014/main" val="28244498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cs typeface="Calibri" panose="020F0502020204030204" pitchFamily="34" charset="0"/>
                        </a:rPr>
                        <a:t>Adopt</a:t>
                      </a:r>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09541952"/>
                  </a:ext>
                </a:extLst>
              </a:tr>
              <a:tr h="370840">
                <a:tc>
                  <a:txBody>
                    <a:bodyPr/>
                    <a:lstStyle/>
                    <a:p>
                      <a:r>
                        <a:rPr lang="en-US" dirty="0"/>
                        <a:t>Large Intro Course</a:t>
                      </a:r>
                    </a:p>
                  </a:txBody>
                  <a:tcPr/>
                </a:tc>
                <a:tc>
                  <a:txBody>
                    <a:bodyPr/>
                    <a:lstStyle/>
                    <a:p>
                      <a:r>
                        <a:rPr lang="en-US" dirty="0"/>
                        <a:t>More than 100 Students</a:t>
                      </a:r>
                    </a:p>
                  </a:txBody>
                  <a:tcPr/>
                </a:tc>
                <a:tc>
                  <a:txBody>
                    <a:bodyPr/>
                    <a:lstStyle/>
                    <a:p>
                      <a:r>
                        <a:rPr lang="en-US" dirty="0"/>
                        <a:t>$1,500</a:t>
                      </a:r>
                    </a:p>
                  </a:txBody>
                  <a:tcPr/>
                </a:tc>
                <a:extLst>
                  <a:ext uri="{0D108BD9-81ED-4DB2-BD59-A6C34878D82A}">
                    <a16:rowId xmlns:a16="http://schemas.microsoft.com/office/drawing/2014/main" val="904072738"/>
                  </a:ext>
                </a:extLst>
              </a:tr>
              <a:tr h="370840">
                <a:tc>
                  <a:txBody>
                    <a:bodyPr/>
                    <a:lstStyle/>
                    <a:p>
                      <a:r>
                        <a:rPr lang="en-US" dirty="0"/>
                        <a:t>Multi-Section</a:t>
                      </a:r>
                    </a:p>
                  </a:txBody>
                  <a:tcPr/>
                </a:tc>
                <a:tc>
                  <a:txBody>
                    <a:bodyPr/>
                    <a:lstStyle/>
                    <a:p>
                      <a:r>
                        <a:rPr lang="en-US" dirty="0"/>
                        <a:t>Two or more courses</a:t>
                      </a:r>
                    </a:p>
                  </a:txBody>
                  <a:tcPr/>
                </a:tc>
                <a:tc>
                  <a:txBody>
                    <a:bodyPr/>
                    <a:lstStyle/>
                    <a:p>
                      <a:r>
                        <a:rPr lang="en-US" dirty="0"/>
                        <a:t>$1,500</a:t>
                      </a:r>
                    </a:p>
                  </a:txBody>
                  <a:tcPr/>
                </a:tc>
                <a:extLst>
                  <a:ext uri="{0D108BD9-81ED-4DB2-BD59-A6C34878D82A}">
                    <a16:rowId xmlns:a16="http://schemas.microsoft.com/office/drawing/2014/main" val="618168548"/>
                  </a:ext>
                </a:extLst>
              </a:tr>
              <a:tr h="370840">
                <a:tc>
                  <a:txBody>
                    <a:bodyPr/>
                    <a:lstStyle/>
                    <a:p>
                      <a:r>
                        <a:rPr lang="en-US" dirty="0"/>
                        <a:t>Regular Intro Course</a:t>
                      </a:r>
                    </a:p>
                  </a:txBody>
                  <a:tcPr/>
                </a:tc>
                <a:tc>
                  <a:txBody>
                    <a:bodyPr/>
                    <a:lstStyle/>
                    <a:p>
                      <a:endParaRPr lang="en-US" dirty="0"/>
                    </a:p>
                  </a:txBody>
                  <a:tcPr/>
                </a:tc>
                <a:tc>
                  <a:txBody>
                    <a:bodyPr/>
                    <a:lstStyle/>
                    <a:p>
                      <a:r>
                        <a:rPr lang="en-US" dirty="0"/>
                        <a:t>$1,000</a:t>
                      </a:r>
                    </a:p>
                  </a:txBody>
                  <a:tcPr/>
                </a:tc>
                <a:extLst>
                  <a:ext uri="{0D108BD9-81ED-4DB2-BD59-A6C34878D82A}">
                    <a16:rowId xmlns:a16="http://schemas.microsoft.com/office/drawing/2014/main" val="529832518"/>
                  </a:ext>
                </a:extLst>
              </a:tr>
            </a:tbl>
          </a:graphicData>
        </a:graphic>
      </p:graphicFrame>
      <p:graphicFrame>
        <p:nvGraphicFramePr>
          <p:cNvPr id="6" name="Table 6">
            <a:extLst>
              <a:ext uri="{FF2B5EF4-FFF2-40B4-BE49-F238E27FC236}">
                <a16:creationId xmlns:a16="http://schemas.microsoft.com/office/drawing/2014/main" id="{6BB50C7D-FC86-8A43-BE5D-E079E0103C90}"/>
              </a:ext>
            </a:extLst>
          </p:cNvPr>
          <p:cNvGraphicFramePr>
            <a:graphicFrameLocks noGrp="1"/>
          </p:cNvGraphicFramePr>
          <p:nvPr>
            <p:extLst>
              <p:ext uri="{D42A27DB-BD31-4B8C-83A1-F6EECF244321}">
                <p14:modId xmlns:p14="http://schemas.microsoft.com/office/powerpoint/2010/main" val="2870330865"/>
              </p:ext>
            </p:extLst>
          </p:nvPr>
        </p:nvGraphicFramePr>
        <p:xfrm>
          <a:off x="1411036" y="4991067"/>
          <a:ext cx="5971556" cy="1483360"/>
        </p:xfrm>
        <a:graphic>
          <a:graphicData uri="http://schemas.openxmlformats.org/drawingml/2006/table">
            <a:tbl>
              <a:tblPr firstRow="1" bandRow="1">
                <a:tableStyleId>{5C22544A-7EE6-4342-B048-85BDC9FD1C3A}</a:tableStyleId>
              </a:tblPr>
              <a:tblGrid>
                <a:gridCol w="2264261">
                  <a:extLst>
                    <a:ext uri="{9D8B030D-6E8A-4147-A177-3AD203B41FA5}">
                      <a16:colId xmlns:a16="http://schemas.microsoft.com/office/drawing/2014/main" val="59863864"/>
                    </a:ext>
                  </a:extLst>
                </a:gridCol>
                <a:gridCol w="2832652">
                  <a:extLst>
                    <a:ext uri="{9D8B030D-6E8A-4147-A177-3AD203B41FA5}">
                      <a16:colId xmlns:a16="http://schemas.microsoft.com/office/drawing/2014/main" val="255815771"/>
                    </a:ext>
                  </a:extLst>
                </a:gridCol>
                <a:gridCol w="874643">
                  <a:extLst>
                    <a:ext uri="{9D8B030D-6E8A-4147-A177-3AD203B41FA5}">
                      <a16:colId xmlns:a16="http://schemas.microsoft.com/office/drawing/2014/main" val="3494733285"/>
                    </a:ext>
                  </a:extLst>
                </a:gridCol>
              </a:tblGrid>
              <a:tr h="370840">
                <a:tc>
                  <a:txBody>
                    <a:bodyPr/>
                    <a:lstStyle/>
                    <a:p>
                      <a:r>
                        <a:rPr lang="en-US" dirty="0"/>
                        <a:t>Create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42786797"/>
                  </a:ext>
                </a:extLst>
              </a:tr>
              <a:tr h="370840">
                <a:tc>
                  <a:txBody>
                    <a:bodyPr/>
                    <a:lstStyle/>
                    <a:p>
                      <a:r>
                        <a:rPr lang="en-US" dirty="0"/>
                        <a:t>Large Intro Course</a:t>
                      </a:r>
                    </a:p>
                  </a:txBody>
                  <a:tcPr/>
                </a:tc>
                <a:tc>
                  <a:txBody>
                    <a:bodyPr/>
                    <a:lstStyle/>
                    <a:p>
                      <a:r>
                        <a:rPr lang="en-US" dirty="0"/>
                        <a:t>More than 100 Students</a:t>
                      </a:r>
                    </a:p>
                  </a:txBody>
                  <a:tcPr/>
                </a:tc>
                <a:tc>
                  <a:txBody>
                    <a:bodyPr/>
                    <a:lstStyle/>
                    <a:p>
                      <a:r>
                        <a:rPr lang="en-US" dirty="0"/>
                        <a:t>$4,000</a:t>
                      </a:r>
                    </a:p>
                  </a:txBody>
                  <a:tcPr/>
                </a:tc>
                <a:extLst>
                  <a:ext uri="{0D108BD9-81ED-4DB2-BD59-A6C34878D82A}">
                    <a16:rowId xmlns:a16="http://schemas.microsoft.com/office/drawing/2014/main" val="3141763067"/>
                  </a:ext>
                </a:extLst>
              </a:tr>
              <a:tr h="370840">
                <a:tc>
                  <a:txBody>
                    <a:bodyPr/>
                    <a:lstStyle/>
                    <a:p>
                      <a:r>
                        <a:rPr lang="en-US" dirty="0"/>
                        <a:t>Multi-Section</a:t>
                      </a:r>
                    </a:p>
                  </a:txBody>
                  <a:tcPr/>
                </a:tc>
                <a:tc>
                  <a:txBody>
                    <a:bodyPr/>
                    <a:lstStyle/>
                    <a:p>
                      <a:r>
                        <a:rPr lang="en-US" dirty="0"/>
                        <a:t>Two or more courses</a:t>
                      </a:r>
                    </a:p>
                  </a:txBody>
                  <a:tcPr/>
                </a:tc>
                <a:tc>
                  <a:txBody>
                    <a:bodyPr/>
                    <a:lstStyle/>
                    <a:p>
                      <a:r>
                        <a:rPr lang="en-US" dirty="0"/>
                        <a:t>$5,000</a:t>
                      </a:r>
                    </a:p>
                  </a:txBody>
                  <a:tcPr/>
                </a:tc>
                <a:extLst>
                  <a:ext uri="{0D108BD9-81ED-4DB2-BD59-A6C34878D82A}">
                    <a16:rowId xmlns:a16="http://schemas.microsoft.com/office/drawing/2014/main" val="1936125237"/>
                  </a:ext>
                </a:extLst>
              </a:tr>
              <a:tr h="370840">
                <a:tc>
                  <a:txBody>
                    <a:bodyPr/>
                    <a:lstStyle/>
                    <a:p>
                      <a:r>
                        <a:rPr lang="en-US" dirty="0"/>
                        <a:t>Regular Course</a:t>
                      </a:r>
                    </a:p>
                  </a:txBody>
                  <a:tcPr/>
                </a:tc>
                <a:tc>
                  <a:txBody>
                    <a:bodyPr/>
                    <a:lstStyle/>
                    <a:p>
                      <a:endParaRPr lang="en-US" dirty="0"/>
                    </a:p>
                  </a:txBody>
                  <a:tcPr/>
                </a:tc>
                <a:tc>
                  <a:txBody>
                    <a:bodyPr/>
                    <a:lstStyle/>
                    <a:p>
                      <a:r>
                        <a:rPr lang="en-US" dirty="0"/>
                        <a:t>$3,000</a:t>
                      </a:r>
                    </a:p>
                  </a:txBody>
                  <a:tcPr/>
                </a:tc>
                <a:extLst>
                  <a:ext uri="{0D108BD9-81ED-4DB2-BD59-A6C34878D82A}">
                    <a16:rowId xmlns:a16="http://schemas.microsoft.com/office/drawing/2014/main" val="1124278990"/>
                  </a:ext>
                </a:extLst>
              </a:tr>
            </a:tbl>
          </a:graphicData>
        </a:graphic>
      </p:graphicFrame>
    </p:spTree>
    <p:extLst>
      <p:ext uri="{BB962C8B-B14F-4D97-AF65-F5344CB8AC3E}">
        <p14:creationId xmlns:p14="http://schemas.microsoft.com/office/powerpoint/2010/main" val="236654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6C5C-2B55-B84F-947C-E2BD4A8A71DE}"/>
              </a:ext>
            </a:extLst>
          </p:cNvPr>
          <p:cNvSpPr>
            <a:spLocks noGrp="1"/>
          </p:cNvSpPr>
          <p:nvPr>
            <p:ph type="title"/>
          </p:nvPr>
        </p:nvSpPr>
        <p:spPr>
          <a:xfrm>
            <a:off x="4092581" y="2960219"/>
            <a:ext cx="4259682" cy="640080"/>
          </a:xfrm>
        </p:spPr>
        <p:txBody>
          <a:bodyPr>
            <a:noAutofit/>
          </a:bodyPr>
          <a:lstStyle/>
          <a:p>
            <a:pPr algn="ctr"/>
            <a:r>
              <a:rPr lang="en-US" sz="6000" b="1" dirty="0">
                <a:solidFill>
                  <a:schemeClr val="bg1"/>
                </a:solidFill>
              </a:rPr>
              <a:t>Next Steps</a:t>
            </a:r>
          </a:p>
        </p:txBody>
      </p:sp>
    </p:spTree>
    <p:extLst>
      <p:ext uri="{BB962C8B-B14F-4D97-AF65-F5344CB8AC3E}">
        <p14:creationId xmlns:p14="http://schemas.microsoft.com/office/powerpoint/2010/main" val="313255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EE8876-A0C7-4320-B908-652A5BDCE2E4}"/>
              </a:ext>
            </a:extLst>
          </p:cNvPr>
          <p:cNvSpPr>
            <a:spLocks noGrp="1"/>
          </p:cNvSpPr>
          <p:nvPr>
            <p:ph idx="1"/>
          </p:nvPr>
        </p:nvSpPr>
        <p:spPr>
          <a:xfrm>
            <a:off x="604434" y="1481380"/>
            <a:ext cx="10983131" cy="4928563"/>
          </a:xfrm>
        </p:spPr>
        <p:txBody>
          <a:bodyPr>
            <a:normAutofit fontScale="77500" lnSpcReduction="20000"/>
          </a:bodyPr>
          <a:lstStyle/>
          <a:p>
            <a:r>
              <a:rPr lang="en-US" sz="4500" dirty="0"/>
              <a:t>Agenda</a:t>
            </a:r>
          </a:p>
          <a:p>
            <a:pPr marL="342900" indent="-342900">
              <a:spcBef>
                <a:spcPts val="0"/>
              </a:spcBef>
              <a:spcAft>
                <a:spcPts val="0"/>
              </a:spcAft>
              <a:buFont typeface="Wingdings" panose="05000000000000000000" pitchFamily="2" charset="2"/>
              <a:buChar char="Ø"/>
            </a:pPr>
            <a:r>
              <a:rPr lang="en-US" sz="3400" dirty="0">
                <a:latin typeface="Calibri" panose="020F0502020204030204" pitchFamily="34" charset="0"/>
                <a:cs typeface="Calibri" panose="020F0502020204030204" pitchFamily="34" charset="0"/>
              </a:rPr>
              <a:t>Welcome – Provost Berger</a:t>
            </a:r>
          </a:p>
          <a:p>
            <a:pPr marL="342900" indent="-342900">
              <a:spcBef>
                <a:spcPts val="0"/>
              </a:spcBef>
              <a:spcAft>
                <a:spcPts val="0"/>
              </a:spcAft>
              <a:buFont typeface="Wingdings" panose="05000000000000000000" pitchFamily="2" charset="2"/>
              <a:buChar char="Ø"/>
            </a:pPr>
            <a:r>
              <a:rPr lang="en-US" sz="3400" dirty="0">
                <a:latin typeface="Calibri" panose="020F0502020204030204" pitchFamily="34" charset="0"/>
                <a:cs typeface="Calibri" panose="020F0502020204030204" pitchFamily="34" charset="0"/>
              </a:rPr>
              <a:t>The Taskforce / Team &amp; Our Mission</a:t>
            </a:r>
          </a:p>
          <a:p>
            <a:pPr marL="342900" indent="-342900">
              <a:spcBef>
                <a:spcPts val="0"/>
              </a:spcBef>
              <a:spcAft>
                <a:spcPts val="0"/>
              </a:spcAft>
              <a:buFont typeface="Wingdings" panose="05000000000000000000" pitchFamily="2" charset="2"/>
              <a:buChar char="Ø"/>
            </a:pPr>
            <a:r>
              <a:rPr lang="en-US" sz="3400" dirty="0">
                <a:latin typeface="Calibri" panose="020F0502020204030204" pitchFamily="34" charset="0"/>
                <a:cs typeface="Calibri" panose="020F0502020204030204" pitchFamily="34" charset="0"/>
              </a:rPr>
              <a:t>What are OER &amp; Why?</a:t>
            </a:r>
          </a:p>
          <a:p>
            <a:pPr marL="342900" indent="-342900">
              <a:spcBef>
                <a:spcPts val="0"/>
              </a:spcBef>
              <a:spcAft>
                <a:spcPts val="0"/>
              </a:spcAft>
              <a:buFont typeface="Wingdings" panose="05000000000000000000" pitchFamily="2" charset="2"/>
              <a:buChar char="Ø"/>
            </a:pPr>
            <a:r>
              <a:rPr lang="en-US" sz="3400" dirty="0">
                <a:latin typeface="Calibri" panose="020F0502020204030204" pitchFamily="34" charset="0"/>
                <a:cs typeface="Calibri" panose="020F0502020204030204" pitchFamily="34" charset="0"/>
              </a:rPr>
              <a:t>Benefits of OER </a:t>
            </a:r>
          </a:p>
          <a:p>
            <a:pPr marL="342900" indent="-342900">
              <a:spcBef>
                <a:spcPts val="0"/>
              </a:spcBef>
              <a:spcAft>
                <a:spcPts val="0"/>
              </a:spcAft>
              <a:buFont typeface="Wingdings" panose="05000000000000000000" pitchFamily="2" charset="2"/>
              <a:buChar char="Ø"/>
            </a:pPr>
            <a:r>
              <a:rPr lang="en-US" sz="3400" dirty="0">
                <a:latin typeface="Calibri" panose="020F0502020204030204" pitchFamily="34" charset="0"/>
                <a:cs typeface="Calibri" panose="020F0502020204030204" pitchFamily="34" charset="0"/>
              </a:rPr>
              <a:t>The Incentive Program</a:t>
            </a:r>
          </a:p>
          <a:p>
            <a:pPr marL="342900" indent="-342900">
              <a:spcBef>
                <a:spcPts val="0"/>
              </a:spcBef>
              <a:spcAft>
                <a:spcPts val="0"/>
              </a:spcAft>
              <a:buFont typeface="Wingdings" panose="05000000000000000000" pitchFamily="2" charset="2"/>
              <a:buChar char="Ø"/>
            </a:pPr>
            <a:r>
              <a:rPr lang="en-US" sz="3400" dirty="0">
                <a:latin typeface="Calibri" panose="020F0502020204030204" pitchFamily="34" charset="0"/>
                <a:cs typeface="Calibri" panose="020F0502020204030204" pitchFamily="34" charset="0"/>
              </a:rPr>
              <a:t>Plans for the coming months with a ‘Go Live’ date of Fall 2022</a:t>
            </a:r>
          </a:p>
          <a:p>
            <a:pPr marL="342900" indent="-342900">
              <a:spcBef>
                <a:spcPts val="0"/>
              </a:spcBef>
              <a:spcAft>
                <a:spcPts val="0"/>
              </a:spcAft>
              <a:buFont typeface="Wingdings" panose="05000000000000000000" pitchFamily="2" charset="2"/>
              <a:buChar char="Ø"/>
            </a:pPr>
            <a:r>
              <a:rPr lang="en-US" sz="3400" dirty="0">
                <a:latin typeface="Calibri" panose="020F0502020204030204" pitchFamily="34" charset="0"/>
                <a:cs typeface="Calibri" panose="020F0502020204030204" pitchFamily="34" charset="0"/>
              </a:rPr>
              <a:t>OER Resources</a:t>
            </a:r>
          </a:p>
          <a:p>
            <a:endParaRPr lang="en-US" sz="2800" dirty="0"/>
          </a:p>
        </p:txBody>
      </p:sp>
      <p:sp>
        <p:nvSpPr>
          <p:cNvPr id="3" name="Title 2">
            <a:extLst>
              <a:ext uri="{FF2B5EF4-FFF2-40B4-BE49-F238E27FC236}">
                <a16:creationId xmlns:a16="http://schemas.microsoft.com/office/drawing/2014/main" id="{44C48E60-A129-4775-8B56-3A260B6E56F2}"/>
              </a:ext>
            </a:extLst>
          </p:cNvPr>
          <p:cNvSpPr>
            <a:spLocks noGrp="1"/>
          </p:cNvSpPr>
          <p:nvPr>
            <p:ph type="title"/>
          </p:nvPr>
        </p:nvSpPr>
        <p:spPr>
          <a:xfrm>
            <a:off x="604434" y="297930"/>
            <a:ext cx="6876288" cy="640080"/>
          </a:xfrm>
        </p:spPr>
        <p:txBody>
          <a:bodyPr>
            <a:normAutofit/>
          </a:bodyPr>
          <a:lstStyle/>
          <a:p>
            <a:r>
              <a:rPr lang="en-US" sz="3200" b="1" dirty="0"/>
              <a:t>Open Educational Resources</a:t>
            </a:r>
          </a:p>
        </p:txBody>
      </p:sp>
    </p:spTree>
    <p:extLst>
      <p:ext uri="{BB962C8B-B14F-4D97-AF65-F5344CB8AC3E}">
        <p14:creationId xmlns:p14="http://schemas.microsoft.com/office/powerpoint/2010/main" val="3624893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EEC69-F00C-4D10-A3B3-7AA00705FCE2}"/>
              </a:ext>
            </a:extLst>
          </p:cNvPr>
          <p:cNvSpPr>
            <a:spLocks noGrp="1"/>
          </p:cNvSpPr>
          <p:nvPr>
            <p:ph idx="1"/>
          </p:nvPr>
        </p:nvSpPr>
        <p:spPr>
          <a:xfrm>
            <a:off x="521208" y="1637730"/>
            <a:ext cx="10983131" cy="4626591"/>
          </a:xfrm>
        </p:spPr>
        <p:txBody>
          <a:bodyPr>
            <a:normAutofit/>
          </a:bodyPr>
          <a:lstStyle/>
          <a:p>
            <a:pPr marL="342900" indent="-342900">
              <a:lnSpc>
                <a:spcPct val="100000"/>
              </a:lnSpc>
              <a:spcBef>
                <a:spcPts val="0"/>
              </a:spcBef>
              <a:spcAft>
                <a:spcPts val="0"/>
              </a:spcAft>
              <a:buFont typeface="Wingdings" panose="05000000000000000000" pitchFamily="2" charset="2"/>
              <a:buChar char="v"/>
            </a:pPr>
            <a:r>
              <a:rPr lang="en-US" sz="2400" dirty="0">
                <a:latin typeface="Calibri" panose="020F0502020204030204" pitchFamily="34" charset="0"/>
                <a:cs typeface="Calibri" panose="020F0502020204030204" pitchFamily="34" charset="0"/>
              </a:rPr>
              <a:t>Complete a survey - asking faculty to share if they are using OER/Low Cost (&lt;$40)</a:t>
            </a:r>
          </a:p>
          <a:p>
            <a:pPr>
              <a:lnSpc>
                <a:spcPct val="100000"/>
              </a:lnSpc>
              <a:spcBef>
                <a:spcPts val="0"/>
              </a:spcBef>
              <a:spcAft>
                <a:spcPts val="0"/>
              </a:spcAft>
              <a:buNone/>
            </a:pPr>
            <a:r>
              <a:rPr lang="en-US" u="sng" dirty="0">
                <a:hlinkClick r:id="rId2"/>
              </a:rPr>
              <a:t>https://umassboston.co1.qualtrics.com/jfe/form/SV_eVu7f6M2QNSIrbM</a:t>
            </a:r>
            <a:endParaRPr lang="en-US" dirty="0"/>
          </a:p>
          <a:p>
            <a:pPr marL="171450" indent="-171450">
              <a:lnSpc>
                <a:spcPct val="100000"/>
              </a:lnSpc>
              <a:spcBef>
                <a:spcPts val="0"/>
              </a:spcBef>
              <a:spcAft>
                <a:spcPts val="0"/>
              </a:spcAft>
              <a:buFont typeface="Wingdings" panose="05000000000000000000" pitchFamily="2" charset="2"/>
              <a:buChar char="v"/>
            </a:pPr>
            <a:endParaRPr lang="en-US" dirty="0">
              <a:latin typeface="Calibri" panose="020F0502020204030204" pitchFamily="34" charset="0"/>
              <a:cs typeface="Calibri" panose="020F0502020204030204" pitchFamily="34" charset="0"/>
            </a:endParaRPr>
          </a:p>
          <a:p>
            <a:pPr marL="342900" indent="-342900">
              <a:lnSpc>
                <a:spcPct val="100000"/>
              </a:lnSpc>
              <a:spcBef>
                <a:spcPts val="0"/>
              </a:spcBef>
              <a:spcAft>
                <a:spcPts val="0"/>
              </a:spcAft>
              <a:buFont typeface="Wingdings" panose="05000000000000000000" pitchFamily="2" charset="2"/>
              <a:buChar char="v"/>
            </a:pPr>
            <a:r>
              <a:rPr lang="en-US" sz="2400" dirty="0">
                <a:latin typeface="Calibri" panose="020F0502020204030204" pitchFamily="34" charset="0"/>
                <a:cs typeface="Calibri" panose="020F0502020204030204" pitchFamily="34" charset="0"/>
              </a:rPr>
              <a:t>Work with the Registrar’s office to Mark/Flag courses in WISER that use OER/Low Cost material.  Allow students to select courses that help reduce the cost of education.</a:t>
            </a:r>
          </a:p>
          <a:p>
            <a:pPr marL="342900" indent="-342900">
              <a:lnSpc>
                <a:spcPct val="100000"/>
              </a:lnSpc>
              <a:spcBef>
                <a:spcPts val="0"/>
              </a:spcBef>
              <a:spcAft>
                <a:spcPts val="0"/>
              </a:spcAft>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pPr marL="342900" indent="-342900">
              <a:lnSpc>
                <a:spcPct val="100000"/>
              </a:lnSpc>
              <a:spcBef>
                <a:spcPts val="0"/>
              </a:spcBef>
              <a:spcAft>
                <a:spcPts val="0"/>
              </a:spcAft>
              <a:buFont typeface="Wingdings" panose="05000000000000000000" pitchFamily="2" charset="2"/>
              <a:buChar char="v"/>
            </a:pPr>
            <a:r>
              <a:rPr lang="en-US" sz="2400" dirty="0">
                <a:latin typeface="Calibri" panose="020F0502020204030204" pitchFamily="34" charset="0"/>
                <a:cs typeface="Calibri" panose="020F0502020204030204" pitchFamily="34" charset="0"/>
              </a:rPr>
              <a:t>Implement the Incentive program – where faculty can apply to adopt/adapt/create OER material.</a:t>
            </a:r>
          </a:p>
          <a:p>
            <a:pPr marL="342900" indent="-342900">
              <a:lnSpc>
                <a:spcPct val="100000"/>
              </a:lnSpc>
              <a:spcBef>
                <a:spcPts val="0"/>
              </a:spcBef>
              <a:spcAft>
                <a:spcPts val="0"/>
              </a:spcAft>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pPr marL="342900" indent="-342900">
              <a:lnSpc>
                <a:spcPct val="100000"/>
              </a:lnSpc>
              <a:spcBef>
                <a:spcPts val="0"/>
              </a:spcBef>
              <a:spcAft>
                <a:spcPts val="0"/>
              </a:spcAft>
              <a:buFont typeface="Wingdings" panose="05000000000000000000" pitchFamily="2" charset="2"/>
              <a:buChar char="v"/>
            </a:pPr>
            <a:r>
              <a:rPr lang="en-US" sz="2400" dirty="0">
                <a:latin typeface="Calibri" panose="020F0502020204030204" pitchFamily="34" charset="0"/>
                <a:cs typeface="Calibri" panose="020F0502020204030204" pitchFamily="34" charset="0"/>
              </a:rPr>
              <a:t>Work with Faculty who have been awarded the incentive</a:t>
            </a:r>
          </a:p>
          <a:p>
            <a:pPr marL="342900" indent="-342900">
              <a:lnSpc>
                <a:spcPct val="100000"/>
              </a:lnSpc>
              <a:spcBef>
                <a:spcPts val="0"/>
              </a:spcBef>
              <a:spcAft>
                <a:spcPts val="0"/>
              </a:spcAft>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pPr marL="342900" indent="-342900">
              <a:lnSpc>
                <a:spcPct val="100000"/>
              </a:lnSpc>
              <a:spcBef>
                <a:spcPts val="0"/>
              </a:spcBef>
              <a:spcAft>
                <a:spcPts val="0"/>
              </a:spcAft>
              <a:buFont typeface="Wingdings" panose="05000000000000000000" pitchFamily="2" charset="2"/>
              <a:buChar char="v"/>
            </a:pPr>
            <a:r>
              <a:rPr lang="en-US" sz="2400" dirty="0">
                <a:latin typeface="Calibri" panose="020F0502020204030204" pitchFamily="34" charset="0"/>
                <a:cs typeface="Calibri" panose="020F0502020204030204" pitchFamily="34" charset="0"/>
              </a:rPr>
              <a:t>Recognize faculty that have adopted OER in their course</a:t>
            </a:r>
          </a:p>
          <a:p>
            <a:pPr>
              <a:lnSpc>
                <a:spcPct val="100000"/>
              </a:lnSpc>
              <a:spcBef>
                <a:spcPts val="0"/>
              </a:spcBef>
              <a:spcAft>
                <a:spcPts val="0"/>
              </a:spcAft>
              <a:buNone/>
            </a:pPr>
            <a:endParaRPr lang="en-US" sz="2400" dirty="0">
              <a:latin typeface="Calibri" panose="020F0502020204030204" pitchFamily="34" charset="0"/>
              <a:cs typeface="Calibri" panose="020F0502020204030204" pitchFamily="34" charset="0"/>
            </a:endParaRPr>
          </a:p>
          <a:p>
            <a:pPr marL="457200" indent="-457200">
              <a:lnSpc>
                <a:spcPct val="100000"/>
              </a:lnSpc>
              <a:spcBef>
                <a:spcPts val="0"/>
              </a:spcBef>
              <a:spcAft>
                <a:spcPts val="0"/>
              </a:spcAft>
              <a:buAutoNum type="arabicPeriod" startAt="2"/>
            </a:pPr>
            <a:endParaRPr lang="en-US" sz="2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Open Education Resources – Next Steps</a:t>
            </a:r>
          </a:p>
        </p:txBody>
      </p:sp>
    </p:spTree>
    <p:extLst>
      <p:ext uri="{BB962C8B-B14F-4D97-AF65-F5344CB8AC3E}">
        <p14:creationId xmlns:p14="http://schemas.microsoft.com/office/powerpoint/2010/main" val="257176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EEC69-F00C-4D10-A3B3-7AA00705FCE2}"/>
              </a:ext>
            </a:extLst>
          </p:cNvPr>
          <p:cNvSpPr>
            <a:spLocks noGrp="1"/>
          </p:cNvSpPr>
          <p:nvPr>
            <p:ph idx="1"/>
          </p:nvPr>
        </p:nvSpPr>
        <p:spPr>
          <a:xfrm>
            <a:off x="521208" y="1637730"/>
            <a:ext cx="10983131" cy="4626591"/>
          </a:xfrm>
        </p:spPr>
        <p:txBody>
          <a:bodyPr>
            <a:normAutofit fontScale="85000" lnSpcReduction="20000"/>
          </a:bodyPr>
          <a:lstStyle/>
          <a:p>
            <a:pPr>
              <a:lnSpc>
                <a:spcPct val="100000"/>
              </a:lnSpc>
              <a:spcBef>
                <a:spcPts val="0"/>
              </a:spcBef>
              <a:spcAft>
                <a:spcPts val="0"/>
              </a:spcAft>
              <a:buNone/>
            </a:pPr>
            <a:r>
              <a:rPr lang="en-US" sz="2800" dirty="0">
                <a:latin typeface="Calibri" panose="020F0502020204030204" pitchFamily="34" charset="0"/>
                <a:cs typeface="Calibri" panose="020F0502020204030204" pitchFamily="34" charset="0"/>
                <a:hlinkClick r:id="rId2"/>
              </a:rPr>
              <a:t>Find OER </a:t>
            </a:r>
            <a:r>
              <a:rPr lang="en-US" sz="2800" dirty="0">
                <a:latin typeface="Calibri" panose="020F0502020204030204" pitchFamily="34" charset="0"/>
                <a:cs typeface="Calibri" panose="020F0502020204030204" pitchFamily="34" charset="0"/>
              </a:rPr>
              <a:t>- </a:t>
            </a:r>
            <a:r>
              <a:rPr lang="en-US" sz="2600" u="sng" dirty="0">
                <a:latin typeface="Calibri" panose="020F0502020204030204" pitchFamily="34" charset="0"/>
                <a:cs typeface="Calibri" panose="020F0502020204030204" pitchFamily="34" charset="0"/>
                <a:hlinkClick r:id="rId2" tooltip="https://www.umb.edu/elearning/open_education/find_oer"/>
              </a:rPr>
              <a:t>https://www.umb.edu/elearning/open_education/find_oer</a:t>
            </a:r>
            <a:endParaRPr lang="en-US" sz="26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2600" dirty="0">
              <a:latin typeface="Calibri" panose="020F0502020204030204" pitchFamily="34" charset="0"/>
              <a:cs typeface="Calibri" panose="020F0502020204030204" pitchFamily="34" charset="0"/>
              <a:hlinkClick r:id="rId3"/>
            </a:endParaRPr>
          </a:p>
          <a:p>
            <a:pPr>
              <a:lnSpc>
                <a:spcPct val="100000"/>
              </a:lnSpc>
              <a:spcBef>
                <a:spcPts val="0"/>
              </a:spcBef>
              <a:spcAft>
                <a:spcPts val="0"/>
              </a:spcAft>
              <a:buNone/>
            </a:pPr>
            <a:r>
              <a:rPr lang="en-US" sz="2600" dirty="0">
                <a:latin typeface="Calibri" panose="020F0502020204030204" pitchFamily="34" charset="0"/>
                <a:cs typeface="Calibri" panose="020F0502020204030204" pitchFamily="34" charset="0"/>
                <a:hlinkClick r:id="rId3"/>
              </a:rPr>
              <a:t>Library Databases/Resources </a:t>
            </a:r>
            <a:r>
              <a:rPr lang="en-US" sz="2600" dirty="0">
                <a:latin typeface="Calibri" panose="020F0502020204030204" pitchFamily="34" charset="0"/>
                <a:cs typeface="Calibri" panose="020F0502020204030204" pitchFamily="34" charset="0"/>
              </a:rPr>
              <a:t>&amp; </a:t>
            </a:r>
            <a:r>
              <a:rPr lang="en-US" sz="2600" dirty="0">
                <a:latin typeface="Calibri" panose="020F0502020204030204" pitchFamily="34" charset="0"/>
                <a:cs typeface="Calibri" panose="020F0502020204030204" pitchFamily="34" charset="0"/>
                <a:hlinkClick r:id="rId4"/>
              </a:rPr>
              <a:t>LinkedIn Learning</a:t>
            </a:r>
            <a:endParaRPr lang="en-US" sz="26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2800" dirty="0">
              <a:latin typeface="Calibri" panose="020F0502020204030204" pitchFamily="34" charset="0"/>
              <a:cs typeface="Calibri" panose="020F0502020204030204" pitchFamily="34" charset="0"/>
              <a:hlinkClick r:id="rId5"/>
            </a:endParaRPr>
          </a:p>
          <a:p>
            <a:pPr>
              <a:lnSpc>
                <a:spcPct val="100000"/>
              </a:lnSpc>
              <a:spcBef>
                <a:spcPts val="0"/>
              </a:spcBef>
              <a:spcAft>
                <a:spcPts val="0"/>
              </a:spcAft>
              <a:buNone/>
            </a:pPr>
            <a:r>
              <a:rPr lang="en-US" sz="2800" dirty="0">
                <a:latin typeface="Calibri" panose="020F0502020204030204" pitchFamily="34" charset="0"/>
                <a:cs typeface="Calibri" panose="020F0502020204030204" pitchFamily="34" charset="0"/>
                <a:hlinkClick r:id="rId5"/>
              </a:rPr>
              <a:t>State of Massachusetts OER Initiative</a:t>
            </a:r>
            <a:endParaRPr lang="en-US" sz="2800" dirty="0">
              <a:latin typeface="Calibri" panose="020F0502020204030204" pitchFamily="34" charset="0"/>
              <a:cs typeface="Calibri" panose="020F0502020204030204" pitchFamily="34" charset="0"/>
              <a:hlinkClick r:id="rId6"/>
            </a:endParaRPr>
          </a:p>
          <a:p>
            <a:pPr>
              <a:lnSpc>
                <a:spcPct val="100000"/>
              </a:lnSpc>
              <a:spcBef>
                <a:spcPts val="0"/>
              </a:spcBef>
              <a:spcAft>
                <a:spcPts val="0"/>
              </a:spcAft>
              <a:buNone/>
            </a:pPr>
            <a:endParaRPr lang="en-US" sz="2800" dirty="0">
              <a:latin typeface="Calibri" panose="020F0502020204030204" pitchFamily="34" charset="0"/>
              <a:cs typeface="Calibri" panose="020F0502020204030204" pitchFamily="34" charset="0"/>
              <a:hlinkClick r:id="rId6"/>
            </a:endParaRPr>
          </a:p>
          <a:p>
            <a:pPr>
              <a:lnSpc>
                <a:spcPct val="100000"/>
              </a:lnSpc>
              <a:spcBef>
                <a:spcPts val="0"/>
              </a:spcBef>
              <a:spcAft>
                <a:spcPts val="0"/>
              </a:spcAft>
              <a:buNone/>
            </a:pPr>
            <a:r>
              <a:rPr lang="en-US" sz="2800" dirty="0">
                <a:latin typeface="Calibri" panose="020F0502020204030204" pitchFamily="34" charset="0"/>
                <a:cs typeface="Calibri" panose="020F0502020204030204" pitchFamily="34" charset="0"/>
                <a:hlinkClick r:id="rId6"/>
              </a:rPr>
              <a:t>Metafinder</a:t>
            </a:r>
            <a:r>
              <a:rPr lang="en-US" sz="2800" dirty="0">
                <a:latin typeface="Calibri" panose="020F0502020204030204" pitchFamily="34" charset="0"/>
                <a:cs typeface="Calibri" panose="020F0502020204030204" pitchFamily="34" charset="0"/>
              </a:rPr>
              <a:t> @ George Mason</a:t>
            </a:r>
          </a:p>
          <a:p>
            <a:pPr>
              <a:lnSpc>
                <a:spcPct val="100000"/>
              </a:lnSpc>
              <a:spcBef>
                <a:spcPts val="0"/>
              </a:spcBef>
              <a:spcAft>
                <a:spcPts val="0"/>
              </a:spcAft>
              <a:buNone/>
            </a:pPr>
            <a:r>
              <a:rPr lang="en-US" sz="2800" dirty="0">
                <a:latin typeface="Calibri" panose="020F0502020204030204" pitchFamily="34" charset="0"/>
                <a:cs typeface="Calibri" panose="020F0502020204030204" pitchFamily="34" charset="0"/>
                <a:hlinkClick r:id="rId7"/>
              </a:rPr>
              <a:t>OER Commons</a:t>
            </a:r>
            <a:endParaRPr lang="en-US" sz="28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r>
              <a:rPr lang="en-US" sz="2800" dirty="0">
                <a:latin typeface="Calibri" panose="020F0502020204030204" pitchFamily="34" charset="0"/>
                <a:cs typeface="Calibri" panose="020F0502020204030204" pitchFamily="34" charset="0"/>
                <a:hlinkClick r:id="rId8"/>
              </a:rPr>
              <a:t>Merlot</a:t>
            </a:r>
            <a:endParaRPr lang="en-US" sz="28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2400" dirty="0">
              <a:latin typeface="Calibri" panose="020F0502020204030204" pitchFamily="34" charset="0"/>
              <a:cs typeface="Times New Roman" panose="02020603050405020304" pitchFamily="18" charset="0"/>
            </a:endParaRPr>
          </a:p>
          <a:p>
            <a:pPr>
              <a:lnSpc>
                <a:spcPct val="100000"/>
              </a:lnSpc>
              <a:spcBef>
                <a:spcPts val="0"/>
              </a:spcBef>
              <a:spcAft>
                <a:spcPts val="0"/>
              </a:spcAft>
              <a:buNone/>
            </a:pPr>
            <a:r>
              <a:rPr lang="en-US" sz="2800" dirty="0">
                <a:latin typeface="Calibri" panose="020F0502020204030204" pitchFamily="34" charset="0"/>
                <a:cs typeface="Times New Roman" panose="02020603050405020304" pitchFamily="18" charset="0"/>
                <a:hlinkClick r:id="rId9"/>
              </a:rPr>
              <a:t>OpenStax</a:t>
            </a:r>
            <a:endParaRPr lang="en-US" sz="2800" dirty="0">
              <a:latin typeface="Calibri" panose="020F0502020204030204" pitchFamily="34" charset="0"/>
              <a:cs typeface="Times New Roman" panose="02020603050405020304" pitchFamily="18" charset="0"/>
            </a:endParaRPr>
          </a:p>
          <a:p>
            <a:pPr>
              <a:lnSpc>
                <a:spcPct val="100000"/>
              </a:lnSpc>
              <a:spcBef>
                <a:spcPts val="0"/>
              </a:spcBef>
              <a:spcAft>
                <a:spcPts val="0"/>
              </a:spcAft>
              <a:buNone/>
            </a:pPr>
            <a:r>
              <a:rPr lang="en-US" sz="2800" dirty="0">
                <a:latin typeface="Calibri" panose="020F0502020204030204" pitchFamily="34" charset="0"/>
                <a:cs typeface="Times New Roman" panose="02020603050405020304" pitchFamily="18" charset="0"/>
                <a:hlinkClick r:id="rId10"/>
              </a:rPr>
              <a:t>OTN (Open Textbook Network) </a:t>
            </a:r>
            <a:r>
              <a:rPr lang="en-US" sz="2800" dirty="0">
                <a:latin typeface="Calibri" panose="020F0502020204030204" pitchFamily="34" charset="0"/>
                <a:cs typeface="Times New Roman" panose="02020603050405020304" pitchFamily="18" charset="0"/>
              </a:rPr>
              <a:t>– Univ. of Minnesota</a:t>
            </a:r>
          </a:p>
          <a:p>
            <a:pPr>
              <a:lnSpc>
                <a:spcPct val="100000"/>
              </a:lnSpc>
              <a:spcBef>
                <a:spcPts val="0"/>
              </a:spcBef>
              <a:spcAft>
                <a:spcPts val="0"/>
              </a:spcAft>
              <a:buNone/>
            </a:pPr>
            <a:endParaRPr lang="en-US" sz="2800" dirty="0">
              <a:latin typeface="Calibri" panose="020F0502020204030204" pitchFamily="34" charset="0"/>
              <a:cs typeface="Times New Roman" panose="02020603050405020304" pitchFamily="18" charset="0"/>
            </a:endParaRPr>
          </a:p>
          <a:p>
            <a:pPr fontAlgn="base"/>
            <a:r>
              <a:rPr lang="en-US" sz="2800" dirty="0">
                <a:latin typeface="Calibri" panose="020F0502020204030204" pitchFamily="34" charset="0"/>
                <a:cs typeface="Calibri" panose="020F0502020204030204" pitchFamily="34" charset="0"/>
                <a:hlinkClick r:id="rId11"/>
              </a:rPr>
              <a:t>Lumen Learning</a:t>
            </a:r>
            <a:r>
              <a:rPr lang="en-US" sz="2800" dirty="0">
                <a:latin typeface="Calibri" panose="020F0502020204030204" pitchFamily="34" charset="0"/>
                <a:cs typeface="Calibri" panose="020F0502020204030204" pitchFamily="34" charset="0"/>
              </a:rPr>
              <a:t> – Low-cost open courseware -$25 per student</a:t>
            </a:r>
          </a:p>
        </p:txBody>
      </p:sp>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Open Education Resources – Resources</a:t>
            </a:r>
          </a:p>
        </p:txBody>
      </p:sp>
    </p:spTree>
    <p:extLst>
      <p:ext uri="{BB962C8B-B14F-4D97-AF65-F5344CB8AC3E}">
        <p14:creationId xmlns:p14="http://schemas.microsoft.com/office/powerpoint/2010/main" val="388295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EEC69-F00C-4D10-A3B3-7AA00705FCE2}"/>
              </a:ext>
            </a:extLst>
          </p:cNvPr>
          <p:cNvSpPr>
            <a:spLocks noGrp="1"/>
          </p:cNvSpPr>
          <p:nvPr>
            <p:ph idx="1"/>
          </p:nvPr>
        </p:nvSpPr>
        <p:spPr>
          <a:xfrm>
            <a:off x="521208" y="1637730"/>
            <a:ext cx="10983131" cy="4626591"/>
          </a:xfrm>
        </p:spPr>
        <p:txBody>
          <a:bodyPr>
            <a:normAutofit/>
          </a:bodyPr>
          <a:lstStyle/>
          <a:p>
            <a:pPr>
              <a:lnSpc>
                <a:spcPct val="100000"/>
              </a:lnSpc>
              <a:spcBef>
                <a:spcPts val="0"/>
              </a:spcBef>
              <a:spcAft>
                <a:spcPts val="0"/>
              </a:spcAft>
              <a:buNone/>
            </a:pPr>
            <a:endParaRPr lang="en-US" sz="24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r>
              <a:rPr lang="en-US" sz="3200" dirty="0">
                <a:latin typeface="Calibri" panose="020F0502020204030204" pitchFamily="34" charset="0"/>
                <a:cs typeface="Calibri" panose="020F0502020204030204" pitchFamily="34" charset="0"/>
              </a:rPr>
              <a:t>Visit: OPEN.UMB.EDU </a:t>
            </a:r>
            <a:r>
              <a:rPr lang="en-US" sz="3200" dirty="0">
                <a:latin typeface="Calibri" panose="020F0502020204030204" pitchFamily="34" charset="0"/>
                <a:cs typeface="Calibri" panose="020F0502020204030204" pitchFamily="34" charset="0"/>
                <a:sym typeface="Wingdings" pitchFamily="2" charset="2"/>
              </a:rPr>
              <a:t> OER Adoption Program</a:t>
            </a:r>
            <a:endParaRPr lang="en-US" sz="32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r>
              <a:rPr lang="en-US" sz="3200" dirty="0">
                <a:latin typeface="Calibri" panose="020F0502020204030204" pitchFamily="34" charset="0"/>
                <a:cs typeface="Calibri" panose="020F0502020204030204" pitchFamily="34" charset="0"/>
              </a:rPr>
              <a:t>Email: </a:t>
            </a:r>
            <a:r>
              <a:rPr lang="en-US" sz="3200" dirty="0">
                <a:latin typeface="Calibri" panose="020F0502020204030204" pitchFamily="34" charset="0"/>
                <a:cs typeface="Calibri" panose="020F0502020204030204" pitchFamily="34" charset="0"/>
                <a:hlinkClick r:id="rId2"/>
              </a:rPr>
              <a:t>open@umb.edu</a:t>
            </a:r>
            <a:endParaRPr lang="en-US" sz="32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32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r>
              <a:rPr lang="en-US" sz="3200" dirty="0">
                <a:latin typeface="Calibri" panose="020F0502020204030204" pitchFamily="34" charset="0"/>
                <a:cs typeface="Calibri" panose="020F0502020204030204" pitchFamily="34" charset="0"/>
              </a:rPr>
              <a:t>The team is happy to help and look forward to working with you!</a:t>
            </a:r>
            <a:endParaRPr lang="en-US" sz="3200" dirty="0">
              <a:latin typeface="Calibri" panose="020F0502020204030204" pitchFamily="34" charset="0"/>
              <a:cs typeface="Times New Roman" panose="02020603050405020304" pitchFamily="18" charset="0"/>
            </a:endParaRPr>
          </a:p>
          <a:p>
            <a:pPr>
              <a:lnSpc>
                <a:spcPct val="100000"/>
              </a:lnSpc>
              <a:spcBef>
                <a:spcPts val="0"/>
              </a:spcBef>
              <a:spcAft>
                <a:spcPts val="0"/>
              </a:spcAft>
              <a:buNone/>
            </a:pPr>
            <a:endParaRPr lang="en-US" sz="28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28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28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2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Open Education Resources – Questions</a:t>
            </a:r>
          </a:p>
        </p:txBody>
      </p:sp>
    </p:spTree>
    <p:extLst>
      <p:ext uri="{BB962C8B-B14F-4D97-AF65-F5344CB8AC3E}">
        <p14:creationId xmlns:p14="http://schemas.microsoft.com/office/powerpoint/2010/main" val="208522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6C5C-2B55-B84F-947C-E2BD4A8A71DE}"/>
              </a:ext>
            </a:extLst>
          </p:cNvPr>
          <p:cNvSpPr>
            <a:spLocks noGrp="1"/>
          </p:cNvSpPr>
          <p:nvPr>
            <p:ph type="title"/>
          </p:nvPr>
        </p:nvSpPr>
        <p:spPr>
          <a:xfrm>
            <a:off x="2268597" y="1260087"/>
            <a:ext cx="7654805" cy="2913260"/>
          </a:xfrm>
        </p:spPr>
        <p:txBody>
          <a:bodyPr>
            <a:noAutofit/>
          </a:bodyPr>
          <a:lstStyle/>
          <a:p>
            <a:pPr algn="ctr"/>
            <a:r>
              <a:rPr lang="en-US" sz="6000" b="1" dirty="0">
                <a:solidFill>
                  <a:schemeClr val="bg1"/>
                </a:solidFill>
              </a:rPr>
              <a:t>Welcome Message: Provost Berger</a:t>
            </a:r>
          </a:p>
        </p:txBody>
      </p:sp>
    </p:spTree>
    <p:extLst>
      <p:ext uri="{BB962C8B-B14F-4D97-AF65-F5344CB8AC3E}">
        <p14:creationId xmlns:p14="http://schemas.microsoft.com/office/powerpoint/2010/main" val="88472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EEC69-F00C-4D10-A3B3-7AA00705FCE2}"/>
              </a:ext>
            </a:extLst>
          </p:cNvPr>
          <p:cNvSpPr>
            <a:spLocks noGrp="1"/>
          </p:cNvSpPr>
          <p:nvPr>
            <p:ph idx="1"/>
          </p:nvPr>
        </p:nvSpPr>
        <p:spPr>
          <a:xfrm>
            <a:off x="604434" y="1276664"/>
            <a:ext cx="10983131" cy="5297053"/>
          </a:xfrm>
        </p:spPr>
        <p:txBody>
          <a:bodyPr>
            <a:normAutofit/>
          </a:bodyPr>
          <a:lstStyle/>
          <a:p>
            <a:pPr>
              <a:lnSpc>
                <a:spcPct val="100000"/>
              </a:lnSpc>
              <a:spcBef>
                <a:spcPts val="0"/>
              </a:spcBef>
              <a:spcAft>
                <a:spcPts val="0"/>
              </a:spcAft>
              <a:buNone/>
            </a:pPr>
            <a:r>
              <a:rPr lang="en-US" sz="3000" dirty="0">
                <a:latin typeface="Calibri" panose="020F0502020204030204" pitchFamily="34" charset="0"/>
                <a:cs typeface="Calibri" panose="020F0502020204030204" pitchFamily="34" charset="0"/>
              </a:rPr>
              <a:t>Bringing together Faculty, Students, MASSPIRG, Library &amp; IT with support from the Provost &amp; Chancellors office.</a:t>
            </a:r>
          </a:p>
          <a:p>
            <a:pPr>
              <a:lnSpc>
                <a:spcPct val="100000"/>
              </a:lnSpc>
              <a:spcBef>
                <a:spcPts val="0"/>
              </a:spcBef>
              <a:spcAft>
                <a:spcPts val="0"/>
              </a:spcAft>
              <a:buNone/>
            </a:pPr>
            <a:endParaRPr lang="en-US" sz="30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3000" dirty="0">
              <a:latin typeface="Calibri" panose="020F0502020204030204" pitchFamily="34" charset="0"/>
              <a:cs typeface="Calibri" panose="020F0502020204030204" pitchFamily="34" charset="0"/>
            </a:endParaRPr>
          </a:p>
          <a:p>
            <a:pPr>
              <a:lnSpc>
                <a:spcPct val="100000"/>
              </a:lnSpc>
              <a:spcBef>
                <a:spcPts val="0"/>
              </a:spcBef>
              <a:spcAft>
                <a:spcPts val="0"/>
              </a:spcAft>
              <a:buNone/>
            </a:pPr>
            <a:endParaRPr lang="en-US" sz="30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Open Education Resources – Team</a:t>
            </a:r>
          </a:p>
        </p:txBody>
      </p:sp>
      <p:graphicFrame>
        <p:nvGraphicFramePr>
          <p:cNvPr id="4" name="Table 3">
            <a:extLst>
              <a:ext uri="{FF2B5EF4-FFF2-40B4-BE49-F238E27FC236}">
                <a16:creationId xmlns:a16="http://schemas.microsoft.com/office/drawing/2014/main" id="{74C4238C-018D-49E3-927E-CE8F40A6A046}"/>
              </a:ext>
            </a:extLst>
          </p:cNvPr>
          <p:cNvGraphicFramePr>
            <a:graphicFrameLocks noGrp="1"/>
          </p:cNvGraphicFramePr>
          <p:nvPr>
            <p:extLst>
              <p:ext uri="{D42A27DB-BD31-4B8C-83A1-F6EECF244321}">
                <p14:modId xmlns:p14="http://schemas.microsoft.com/office/powerpoint/2010/main" val="2178038014"/>
              </p:ext>
            </p:extLst>
          </p:nvPr>
        </p:nvGraphicFramePr>
        <p:xfrm>
          <a:off x="604434" y="2464490"/>
          <a:ext cx="9863002" cy="3608760"/>
        </p:xfrm>
        <a:graphic>
          <a:graphicData uri="http://schemas.openxmlformats.org/drawingml/2006/table">
            <a:tbl>
              <a:tblPr firstRow="1" bandRow="1">
                <a:tableStyleId>{5C22544A-7EE6-4342-B048-85BDC9FD1C3A}</a:tableStyleId>
              </a:tblPr>
              <a:tblGrid>
                <a:gridCol w="4931501">
                  <a:extLst>
                    <a:ext uri="{9D8B030D-6E8A-4147-A177-3AD203B41FA5}">
                      <a16:colId xmlns:a16="http://schemas.microsoft.com/office/drawing/2014/main" val="1725586506"/>
                    </a:ext>
                  </a:extLst>
                </a:gridCol>
                <a:gridCol w="4931501">
                  <a:extLst>
                    <a:ext uri="{9D8B030D-6E8A-4147-A177-3AD203B41FA5}">
                      <a16:colId xmlns:a16="http://schemas.microsoft.com/office/drawing/2014/main" val="1856545350"/>
                    </a:ext>
                  </a:extLst>
                </a:gridCol>
              </a:tblGrid>
              <a:tr h="451095">
                <a:tc>
                  <a:txBody>
                    <a:bodyPr/>
                    <a:lstStyle/>
                    <a:p>
                      <a:r>
                        <a:rPr lang="en-US" dirty="0"/>
                        <a:t>Names</a:t>
                      </a:r>
                    </a:p>
                  </a:txBody>
                  <a:tcPr/>
                </a:tc>
                <a:tc>
                  <a:txBody>
                    <a:bodyPr/>
                    <a:lstStyle/>
                    <a:p>
                      <a:r>
                        <a:rPr lang="en-US" dirty="0"/>
                        <a:t>Names</a:t>
                      </a:r>
                    </a:p>
                  </a:txBody>
                  <a:tcPr/>
                </a:tc>
                <a:extLst>
                  <a:ext uri="{0D108BD9-81ED-4DB2-BD59-A6C34878D82A}">
                    <a16:rowId xmlns:a16="http://schemas.microsoft.com/office/drawing/2014/main" val="1974063702"/>
                  </a:ext>
                </a:extLst>
              </a:tr>
              <a:tr h="451095">
                <a:tc>
                  <a:txBody>
                    <a:bodyPr/>
                    <a:lstStyle/>
                    <a:p>
                      <a:r>
                        <a:rPr lang="en-US" sz="1800" dirty="0">
                          <a:latin typeface="Calibri" panose="020F0502020204030204" pitchFamily="34" charset="0"/>
                          <a:cs typeface="Calibri" panose="020F0502020204030204" pitchFamily="34" charset="0"/>
                        </a:rPr>
                        <a:t>Prof. Serra Acar (CEHD)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Ellen Foust – IT/eLearning &amp; Instructional Design</a:t>
                      </a:r>
                    </a:p>
                  </a:txBody>
                  <a:tcPr/>
                </a:tc>
                <a:extLst>
                  <a:ext uri="{0D108BD9-81ED-4DB2-BD59-A6C34878D82A}">
                    <a16:rowId xmlns:a16="http://schemas.microsoft.com/office/drawing/2014/main" val="765803708"/>
                  </a:ext>
                </a:extLst>
              </a:tr>
              <a:tr h="45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Prof. Steve Ackerman (Honors)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Danny Rojas – Research Fellow (Provost’s Office)</a:t>
                      </a:r>
                      <a:endParaRPr lang="en-US" dirty="0"/>
                    </a:p>
                  </a:txBody>
                  <a:tcPr/>
                </a:tc>
                <a:extLst>
                  <a:ext uri="{0D108BD9-81ED-4DB2-BD59-A6C34878D82A}">
                    <a16:rowId xmlns:a16="http://schemas.microsoft.com/office/drawing/2014/main" val="3276125214"/>
                  </a:ext>
                </a:extLst>
              </a:tr>
              <a:tr h="45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Prof. </a:t>
                      </a:r>
                      <a:r>
                        <a:rPr lang="en-US" sz="1800" dirty="0" err="1">
                          <a:latin typeface="Calibri" panose="020F0502020204030204" pitchFamily="34" charset="0"/>
                          <a:cs typeface="Calibri" panose="020F0502020204030204" pitchFamily="34" charset="0"/>
                        </a:rPr>
                        <a:t>Xiaolu</a:t>
                      </a:r>
                      <a:r>
                        <a:rPr lang="en-US" sz="1800" dirty="0">
                          <a:latin typeface="Calibri" panose="020F0502020204030204" pitchFamily="34" charset="0"/>
                          <a:cs typeface="Calibri" panose="020F0502020204030204" pitchFamily="34" charset="0"/>
                        </a:rPr>
                        <a:t> Xu (CM)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Kush Patel – Chancellor’s Office</a:t>
                      </a:r>
                    </a:p>
                  </a:txBody>
                  <a:tcPr/>
                </a:tc>
                <a:extLst>
                  <a:ext uri="{0D108BD9-81ED-4DB2-BD59-A6C34878D82A}">
                    <a16:rowId xmlns:a16="http://schemas.microsoft.com/office/drawing/2014/main" val="749287400"/>
                  </a:ext>
                </a:extLst>
              </a:tr>
              <a:tr h="45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Joshua (Jake) Bates – USG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panose="020F0502020204030204" pitchFamily="34" charset="0"/>
                          <a:cs typeface="Calibri" panose="020F0502020204030204" pitchFamily="34" charset="0"/>
                        </a:rPr>
                        <a:t>Open Position – Graduate Student</a:t>
                      </a:r>
                    </a:p>
                  </a:txBody>
                  <a:tcPr/>
                </a:tc>
                <a:extLst>
                  <a:ext uri="{0D108BD9-81ED-4DB2-BD59-A6C34878D82A}">
                    <a16:rowId xmlns:a16="http://schemas.microsoft.com/office/drawing/2014/main" val="3570216907"/>
                  </a:ext>
                </a:extLst>
              </a:tr>
              <a:tr h="45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Lucas Hall – Library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Andrew Perumal – Associate Provost</a:t>
                      </a:r>
                    </a:p>
                  </a:txBody>
                  <a:tcPr/>
                </a:tc>
                <a:extLst>
                  <a:ext uri="{0D108BD9-81ED-4DB2-BD59-A6C34878D82A}">
                    <a16:rowId xmlns:a16="http://schemas.microsoft.com/office/drawing/2014/main" val="1026738517"/>
                  </a:ext>
                </a:extLst>
              </a:tr>
              <a:tr h="45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Brianna Blastick – MASSPIRG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Apurva Mehta – IT</a:t>
                      </a:r>
                    </a:p>
                  </a:txBody>
                  <a:tcPr/>
                </a:tc>
                <a:extLst>
                  <a:ext uri="{0D108BD9-81ED-4DB2-BD59-A6C34878D82A}">
                    <a16:rowId xmlns:a16="http://schemas.microsoft.com/office/drawing/2014/main" val="3776604806"/>
                  </a:ext>
                </a:extLst>
              </a:tr>
              <a:tr h="45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latin typeface="Calibri" panose="020F0502020204030204" pitchFamily="34" charset="0"/>
                          <a:cs typeface="Calibri" panose="020F0502020204030204" pitchFamily="34" charset="0"/>
                        </a:rPr>
                        <a:t>AlexieLudgie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Goin</a:t>
                      </a:r>
                      <a:r>
                        <a:rPr lang="en-US" sz="1800" dirty="0">
                          <a:latin typeface="Calibri" panose="020F0502020204030204" pitchFamily="34" charset="0"/>
                          <a:cs typeface="Calibri" panose="020F0502020204030204" pitchFamily="34" charset="0"/>
                        </a:rPr>
                        <a:t> – MASSPIRG</a:t>
                      </a:r>
                      <a:endParaRPr lang="en-US" dirty="0"/>
                    </a:p>
                  </a:txBody>
                  <a:tcPr/>
                </a:tc>
                <a:tc>
                  <a:txBody>
                    <a:bodyPr/>
                    <a:lstStyle/>
                    <a:p>
                      <a:endParaRPr lang="en-US" dirty="0"/>
                    </a:p>
                  </a:txBody>
                  <a:tcPr/>
                </a:tc>
                <a:extLst>
                  <a:ext uri="{0D108BD9-81ED-4DB2-BD59-A6C34878D82A}">
                    <a16:rowId xmlns:a16="http://schemas.microsoft.com/office/drawing/2014/main" val="3088768152"/>
                  </a:ext>
                </a:extLst>
              </a:tr>
            </a:tbl>
          </a:graphicData>
        </a:graphic>
      </p:graphicFrame>
      <p:sp>
        <p:nvSpPr>
          <p:cNvPr id="5" name="TextBox 4">
            <a:extLst>
              <a:ext uri="{FF2B5EF4-FFF2-40B4-BE49-F238E27FC236}">
                <a16:creationId xmlns:a16="http://schemas.microsoft.com/office/drawing/2014/main" id="{DF75A082-65C4-2148-AAE9-BB2971EF3300}"/>
              </a:ext>
            </a:extLst>
          </p:cNvPr>
          <p:cNvSpPr txBox="1"/>
          <p:nvPr/>
        </p:nvSpPr>
        <p:spPr>
          <a:xfrm>
            <a:off x="604434" y="6112052"/>
            <a:ext cx="9863002" cy="923330"/>
          </a:xfrm>
          <a:prstGeom prst="rect">
            <a:avLst/>
          </a:prstGeom>
          <a:noFill/>
        </p:spPr>
        <p:txBody>
          <a:bodyPr wrap="square" rtlCol="0">
            <a:spAutoFit/>
          </a:bodyPr>
          <a:lstStyle/>
          <a:p>
            <a:pPr>
              <a:lnSpc>
                <a:spcPct val="100000"/>
              </a:lnSpc>
              <a:spcBef>
                <a:spcPts val="0"/>
              </a:spcBef>
              <a:spcAft>
                <a:spcPts val="0"/>
              </a:spcAft>
              <a:buNone/>
            </a:pPr>
            <a:r>
              <a:rPr lang="en-US" dirty="0">
                <a:latin typeface="Calibri" panose="020F0502020204030204" pitchFamily="34" charset="0"/>
                <a:cs typeface="Calibri" panose="020F0502020204030204" pitchFamily="34" charset="0"/>
              </a:rPr>
              <a:t>Visit: OPEN.UMB.EDU </a:t>
            </a:r>
            <a:r>
              <a:rPr lang="en-US" dirty="0">
                <a:latin typeface="Calibri" panose="020F0502020204030204" pitchFamily="34" charset="0"/>
                <a:cs typeface="Calibri" panose="020F0502020204030204" pitchFamily="34" charset="0"/>
                <a:sym typeface="Wingdings" pitchFamily="2" charset="2"/>
              </a:rPr>
              <a:t> OER Adoption Program -- </a:t>
            </a:r>
            <a:r>
              <a:rPr lang="en-US" dirty="0">
                <a:latin typeface="Calibri" panose="020F0502020204030204" pitchFamily="34" charset="0"/>
                <a:cs typeface="Calibri" panose="020F0502020204030204" pitchFamily="34" charset="0"/>
              </a:rPr>
              <a:t>Email: </a:t>
            </a:r>
            <a:r>
              <a:rPr lang="en-US" dirty="0">
                <a:latin typeface="Calibri" panose="020F0502020204030204" pitchFamily="34" charset="0"/>
                <a:cs typeface="Calibri" panose="020F0502020204030204" pitchFamily="34" charset="0"/>
                <a:hlinkClick r:id="rId2"/>
              </a:rPr>
              <a:t>open@umb.edu</a:t>
            </a:r>
            <a:endParaRPr lang="en-US" dirty="0">
              <a:latin typeface="Calibri" panose="020F0502020204030204" pitchFamily="34" charset="0"/>
              <a:cs typeface="Calibri" panose="020F0502020204030204" pitchFamily="34" charset="0"/>
            </a:endParaRPr>
          </a:p>
          <a:p>
            <a:pPr>
              <a:lnSpc>
                <a:spcPct val="100000"/>
              </a:lnSpc>
              <a:spcBef>
                <a:spcPts val="0"/>
              </a:spcBef>
              <a:spcAft>
                <a:spcPts val="0"/>
              </a:spcAft>
              <a:buNone/>
            </a:pPr>
            <a:r>
              <a:rPr lang="en-US" dirty="0">
                <a:latin typeface="Calibri" panose="020F0502020204030204" pitchFamily="34" charset="0"/>
                <a:cs typeface="Calibri" panose="020F0502020204030204" pitchFamily="34" charset="0"/>
              </a:rPr>
              <a:t>The team is happy to help and looks forward to working with you!</a:t>
            </a:r>
            <a:endParaRPr lang="en-US" dirty="0">
              <a:latin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3898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1536192"/>
            <a:ext cx="6876288" cy="640080"/>
          </a:xfrm>
        </p:spPr>
        <p:txBody>
          <a:bodyPr anchor="b">
            <a:normAutofit/>
          </a:bodyPr>
          <a:lstStyle/>
          <a:p>
            <a:pPr>
              <a:lnSpc>
                <a:spcPct val="90000"/>
              </a:lnSpc>
            </a:pPr>
            <a:r>
              <a:rPr lang="en-US" sz="2800" b="1"/>
              <a:t>Open Education Resources – Our Mission</a:t>
            </a:r>
          </a:p>
        </p:txBody>
      </p:sp>
      <p:sp>
        <p:nvSpPr>
          <p:cNvPr id="2" name="Content Placeholder 1">
            <a:extLst>
              <a:ext uri="{FF2B5EF4-FFF2-40B4-BE49-F238E27FC236}">
                <a16:creationId xmlns:a16="http://schemas.microsoft.com/office/drawing/2014/main" id="{B22EEC69-F00C-4D10-A3B3-7AA00705FCE2}"/>
              </a:ext>
            </a:extLst>
          </p:cNvPr>
          <p:cNvSpPr>
            <a:spLocks noGrp="1"/>
          </p:cNvSpPr>
          <p:nvPr>
            <p:ph sz="quarter" idx="13"/>
          </p:nvPr>
        </p:nvSpPr>
        <p:spPr>
          <a:xfrm>
            <a:off x="539496" y="2560320"/>
            <a:ext cx="9445752" cy="3977640"/>
          </a:xfrm>
        </p:spPr>
        <p:txBody>
          <a:bodyPr>
            <a:normAutofit/>
          </a:bodyPr>
          <a:lstStyle/>
          <a:p>
            <a:pPr>
              <a:spcBef>
                <a:spcPts val="0"/>
              </a:spcBef>
              <a:spcAft>
                <a:spcPts val="600"/>
              </a:spcAft>
              <a:buNone/>
            </a:pPr>
            <a:endParaRPr lang="en-US"/>
          </a:p>
          <a:p>
            <a:pPr>
              <a:spcBef>
                <a:spcPts val="0"/>
              </a:spcBef>
              <a:spcAft>
                <a:spcPts val="600"/>
              </a:spcAft>
              <a:buNone/>
            </a:pPr>
            <a:r>
              <a:rPr lang="en-US"/>
              <a:t>To build a program, using </a:t>
            </a:r>
            <a:r>
              <a:rPr lang="en-US" i="1"/>
              <a:t>incentives</a:t>
            </a:r>
            <a:r>
              <a:rPr lang="en-US"/>
              <a:t>, that promotes textbook affordability for students by supporting and facilitating the </a:t>
            </a:r>
            <a:r>
              <a:rPr lang="en-US" i="1"/>
              <a:t>adoption</a:t>
            </a:r>
            <a:r>
              <a:rPr lang="en-US"/>
              <a:t> of </a:t>
            </a:r>
            <a:r>
              <a:rPr lang="en-US" i="1"/>
              <a:t>open</a:t>
            </a:r>
            <a:r>
              <a:rPr lang="en-US"/>
              <a:t>, </a:t>
            </a:r>
            <a:r>
              <a:rPr lang="en-US" i="1"/>
              <a:t>low-cost</a:t>
            </a:r>
            <a:r>
              <a:rPr lang="en-US"/>
              <a:t>, high-quality materials, called Open Educational Resources, or OER.  </a:t>
            </a:r>
          </a:p>
          <a:p>
            <a:pPr>
              <a:spcBef>
                <a:spcPts val="0"/>
              </a:spcBef>
              <a:spcAft>
                <a:spcPts val="600"/>
              </a:spcAft>
              <a:buNone/>
            </a:pPr>
            <a:endParaRPr lang="en-US"/>
          </a:p>
        </p:txBody>
      </p:sp>
    </p:spTree>
    <p:extLst>
      <p:ext uri="{BB962C8B-B14F-4D97-AF65-F5344CB8AC3E}">
        <p14:creationId xmlns:p14="http://schemas.microsoft.com/office/powerpoint/2010/main" val="238627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117" descr="This image is a wreath that is holding a flame and it represents the Universal Declaration of Human Rights logo." title="Universal Declaration of Human Rights"/>
          <p:cNvPicPr preferRelativeResize="0"/>
          <p:nvPr/>
        </p:nvPicPr>
        <p:blipFill rotWithShape="1">
          <a:blip r:embed="rId3">
            <a:alphaModFix/>
          </a:blip>
          <a:srcRect r="-10570"/>
          <a:stretch/>
        </p:blipFill>
        <p:spPr>
          <a:xfrm>
            <a:off x="1" y="-32200"/>
            <a:ext cx="6265767" cy="6905632"/>
          </a:xfrm>
          <a:prstGeom prst="rect">
            <a:avLst/>
          </a:prstGeom>
          <a:noFill/>
          <a:ln>
            <a:noFill/>
          </a:ln>
        </p:spPr>
      </p:pic>
      <p:sp>
        <p:nvSpPr>
          <p:cNvPr id="610" name="Google Shape;610;p117"/>
          <p:cNvSpPr/>
          <p:nvPr/>
        </p:nvSpPr>
        <p:spPr>
          <a:xfrm>
            <a:off x="6079707" y="1819545"/>
            <a:ext cx="5757200" cy="3447200"/>
          </a:xfrm>
          <a:prstGeom prst="rect">
            <a:avLst/>
          </a:prstGeom>
          <a:noFill/>
          <a:ln>
            <a:noFill/>
          </a:ln>
        </p:spPr>
        <p:txBody>
          <a:bodyPr spcFirstLastPara="1" wrap="square" lIns="0" tIns="0" rIns="0" bIns="0" anchor="ctr" anchorCtr="0">
            <a:noAutofit/>
          </a:bodyPr>
          <a:lstStyle/>
          <a:p>
            <a:pPr>
              <a:buClr>
                <a:srgbClr val="000000"/>
              </a:buClr>
              <a:buSzPts val="4200"/>
            </a:pPr>
            <a:r>
              <a:rPr lang="en" sz="5600">
                <a:solidFill>
                  <a:srgbClr val="000000"/>
                </a:solidFill>
                <a:latin typeface="Avenir"/>
                <a:ea typeface="Avenir"/>
                <a:cs typeface="Avenir"/>
                <a:sym typeface="Avenir"/>
              </a:rPr>
              <a:t>“…higher education shall be equally accessible to all”</a:t>
            </a:r>
            <a:endParaRPr sz="24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EEC69-F00C-4D10-A3B3-7AA00705FCE2}"/>
              </a:ext>
            </a:extLst>
          </p:cNvPr>
          <p:cNvSpPr>
            <a:spLocks noGrp="1"/>
          </p:cNvSpPr>
          <p:nvPr>
            <p:ph idx="1"/>
          </p:nvPr>
        </p:nvSpPr>
        <p:spPr>
          <a:xfrm>
            <a:off x="521208" y="1276664"/>
            <a:ext cx="10983131" cy="5297053"/>
          </a:xfrm>
        </p:spPr>
        <p:txBody>
          <a:bodyPr>
            <a:normAutofit/>
          </a:bodyPr>
          <a:lstStyle/>
          <a:p>
            <a:pPr>
              <a:lnSpc>
                <a:spcPct val="100000"/>
              </a:lnSpc>
              <a:spcBef>
                <a:spcPts val="0"/>
              </a:spcBef>
              <a:spcAft>
                <a:spcPts val="0"/>
              </a:spcAft>
              <a:buNone/>
            </a:pPr>
            <a:r>
              <a:rPr lang="en-US" sz="3200" dirty="0">
                <a:solidFill>
                  <a:srgbClr val="6F6F6F"/>
                </a:solidFill>
                <a:latin typeface="proxima-nova"/>
              </a:rPr>
              <a:t>“OER are teaching, learning, and research materials in any medium – digital or otherwise - that reside in the public domain or have been released under an intellectual property license that permits their free use and re-purposing by others. Open educational resources include full courses, course materials, modules, textbooks, streaming videos, tests, software, and any other tools, materials, or techniques used to support access to knowledge.”</a:t>
            </a:r>
          </a:p>
          <a:p>
            <a:pPr>
              <a:lnSpc>
                <a:spcPct val="100000"/>
              </a:lnSpc>
              <a:spcBef>
                <a:spcPts val="0"/>
              </a:spcBef>
              <a:spcAft>
                <a:spcPts val="0"/>
              </a:spcAft>
              <a:buNone/>
            </a:pPr>
            <a:endParaRPr lang="en-US" sz="3200" dirty="0">
              <a:solidFill>
                <a:srgbClr val="6F6F6F"/>
              </a:solidFill>
              <a:latin typeface="proxima-nova"/>
              <a:cs typeface="Calibri" panose="020F0502020204030204" pitchFamily="34" charset="0"/>
            </a:endParaRPr>
          </a:p>
          <a:p>
            <a:pPr>
              <a:lnSpc>
                <a:spcPct val="100000"/>
              </a:lnSpc>
              <a:spcBef>
                <a:spcPts val="0"/>
              </a:spcBef>
              <a:spcAft>
                <a:spcPts val="0"/>
              </a:spcAft>
              <a:buNone/>
            </a:pPr>
            <a:r>
              <a:rPr lang="en-US" sz="2800" dirty="0">
                <a:solidFill>
                  <a:srgbClr val="373D3F"/>
                </a:solidFill>
                <a:latin typeface="proxima-nova"/>
              </a:rPr>
              <a:t>The William and Flora Hewlett Foundation</a:t>
            </a:r>
            <a:endParaRPr lang="en-US" sz="2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What Is Open Education Resource (OER)</a:t>
            </a:r>
          </a:p>
        </p:txBody>
      </p:sp>
      <p:pic>
        <p:nvPicPr>
          <p:cNvPr id="4" name="Google Shape;560;p111">
            <a:extLst>
              <a:ext uri="{FF2B5EF4-FFF2-40B4-BE49-F238E27FC236}">
                <a16:creationId xmlns:a16="http://schemas.microsoft.com/office/drawing/2014/main" id="{77CBC05F-1DAF-F442-9065-0811234CC3D5}"/>
              </a:ext>
            </a:extLst>
          </p:cNvPr>
          <p:cNvPicPr preferRelativeResize="0"/>
          <p:nvPr/>
        </p:nvPicPr>
        <p:blipFill>
          <a:blip r:embed="rId2">
            <a:alphaModFix/>
          </a:blip>
          <a:stretch>
            <a:fillRect/>
          </a:stretch>
        </p:blipFill>
        <p:spPr>
          <a:xfrm>
            <a:off x="9340549" y="4830642"/>
            <a:ext cx="2619375" cy="1743075"/>
          </a:xfrm>
          <a:prstGeom prst="rect">
            <a:avLst/>
          </a:prstGeom>
          <a:noFill/>
          <a:ln>
            <a:noFill/>
          </a:ln>
        </p:spPr>
      </p:pic>
    </p:spTree>
    <p:extLst>
      <p:ext uri="{BB962C8B-B14F-4D97-AF65-F5344CB8AC3E}">
        <p14:creationId xmlns:p14="http://schemas.microsoft.com/office/powerpoint/2010/main" val="105063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EEC69-F00C-4D10-A3B3-7AA00705FCE2}"/>
              </a:ext>
            </a:extLst>
          </p:cNvPr>
          <p:cNvSpPr>
            <a:spLocks noGrp="1"/>
          </p:cNvSpPr>
          <p:nvPr>
            <p:ph idx="1"/>
          </p:nvPr>
        </p:nvSpPr>
        <p:spPr>
          <a:xfrm>
            <a:off x="521208" y="1276664"/>
            <a:ext cx="10983131" cy="5297053"/>
          </a:xfrm>
        </p:spPr>
        <p:txBody>
          <a:bodyPr>
            <a:normAutofit/>
          </a:bodyPr>
          <a:lstStyle/>
          <a:p>
            <a:pPr>
              <a:lnSpc>
                <a:spcPct val="100000"/>
              </a:lnSpc>
              <a:spcBef>
                <a:spcPts val="0"/>
              </a:spcBef>
              <a:spcAft>
                <a:spcPts val="0"/>
              </a:spcAft>
              <a:buNone/>
            </a:pPr>
            <a:r>
              <a:rPr lang="en-US" sz="3000" dirty="0">
                <a:latin typeface="Calibri" panose="020F0502020204030204" pitchFamily="34" charset="0"/>
                <a:cs typeface="Calibri" panose="020F0502020204030204" pitchFamily="34" charset="0"/>
              </a:rPr>
              <a:t>O </a:t>
            </a:r>
            <a:r>
              <a:rPr lang="en-US" sz="3000" dirty="0">
                <a:latin typeface="Calibri" panose="020F0502020204030204" pitchFamily="34" charset="0"/>
                <a:cs typeface="Calibri" panose="020F0502020204030204" pitchFamily="34" charset="0"/>
                <a:sym typeface="Wingdings" panose="05000000000000000000" pitchFamily="2" charset="2"/>
              </a:rPr>
              <a:t> </a:t>
            </a:r>
            <a:r>
              <a:rPr lang="en-US" sz="3000" dirty="0">
                <a:latin typeface="Calibri" panose="020F0502020204030204" pitchFamily="34" charset="0"/>
                <a:cs typeface="Calibri" panose="020F0502020204030204" pitchFamily="34" charset="0"/>
              </a:rPr>
              <a:t> Open – Openly Accessible / </a:t>
            </a:r>
            <a:r>
              <a:rPr lang="en-US" sz="3200" dirty="0">
                <a:solidFill>
                  <a:srgbClr val="6F6F6F"/>
                </a:solidFill>
                <a:latin typeface="proxima-nova"/>
              </a:rPr>
              <a:t>public domain </a:t>
            </a:r>
          </a:p>
          <a:p>
            <a:pPr>
              <a:lnSpc>
                <a:spcPct val="100000"/>
              </a:lnSpc>
              <a:spcBef>
                <a:spcPts val="0"/>
              </a:spcBef>
              <a:spcAft>
                <a:spcPts val="0"/>
              </a:spcAft>
              <a:buNone/>
            </a:pPr>
            <a:r>
              <a:rPr lang="en-US" sz="3000" dirty="0">
                <a:latin typeface="Calibri" panose="020F0502020204030204" pitchFamily="34" charset="0"/>
                <a:cs typeface="Calibri" panose="020F0502020204030204" pitchFamily="34" charset="0"/>
              </a:rPr>
              <a:t>E  </a:t>
            </a:r>
            <a:r>
              <a:rPr lang="en-US" sz="3000" dirty="0">
                <a:latin typeface="Calibri" panose="020F0502020204030204" pitchFamily="34" charset="0"/>
                <a:cs typeface="Calibri" panose="020F0502020204030204" pitchFamily="34" charset="0"/>
                <a:sym typeface="Wingdings" panose="05000000000000000000" pitchFamily="2" charset="2"/>
              </a:rPr>
              <a:t> </a:t>
            </a:r>
            <a:r>
              <a:rPr lang="en-US" sz="3000" dirty="0">
                <a:latin typeface="Calibri" panose="020F0502020204030204" pitchFamily="34" charset="0"/>
                <a:cs typeface="Calibri" panose="020F0502020204030204" pitchFamily="34" charset="0"/>
              </a:rPr>
              <a:t> Educational – </a:t>
            </a:r>
            <a:r>
              <a:rPr lang="en-US" sz="3200" dirty="0">
                <a:solidFill>
                  <a:srgbClr val="6F6F6F"/>
                </a:solidFill>
                <a:latin typeface="Calibri" panose="020F0502020204030204" pitchFamily="34" charset="0"/>
                <a:cs typeface="Calibri" panose="020F0502020204030204" pitchFamily="34" charset="0"/>
              </a:rPr>
              <a:t>Teaching, Learning, and Research resources </a:t>
            </a:r>
          </a:p>
          <a:p>
            <a:pPr>
              <a:lnSpc>
                <a:spcPct val="100000"/>
              </a:lnSpc>
              <a:spcBef>
                <a:spcPts val="0"/>
              </a:spcBef>
              <a:spcAft>
                <a:spcPts val="0"/>
              </a:spcAft>
              <a:buNone/>
            </a:pPr>
            <a:r>
              <a:rPr lang="en-US" sz="3000" dirty="0">
                <a:latin typeface="Calibri" panose="020F0502020204030204" pitchFamily="34" charset="0"/>
                <a:cs typeface="Calibri" panose="020F0502020204030204" pitchFamily="34" charset="0"/>
              </a:rPr>
              <a:t>R  </a:t>
            </a:r>
            <a:r>
              <a:rPr lang="en-US" sz="3000" dirty="0">
                <a:latin typeface="Calibri" panose="020F0502020204030204" pitchFamily="34" charset="0"/>
                <a:cs typeface="Calibri" panose="020F0502020204030204" pitchFamily="34" charset="0"/>
                <a:sym typeface="Wingdings" panose="05000000000000000000" pitchFamily="2" charset="2"/>
              </a:rPr>
              <a:t> </a:t>
            </a:r>
            <a:r>
              <a:rPr lang="en-US" sz="3000" dirty="0">
                <a:latin typeface="Calibri" panose="020F0502020204030204" pitchFamily="34" charset="0"/>
                <a:cs typeface="Calibri" panose="020F0502020204030204" pitchFamily="34" charset="0"/>
              </a:rPr>
              <a:t>Resources – Content</a:t>
            </a:r>
            <a:r>
              <a:rPr lang="en-US" sz="3200" dirty="0">
                <a:solidFill>
                  <a:srgbClr val="6F6F6F"/>
                </a:solidFill>
                <a:latin typeface="proxima-nova"/>
              </a:rPr>
              <a:t> to support access to knowledge.</a:t>
            </a:r>
            <a:r>
              <a:rPr lang="en-US" sz="3000" dirty="0">
                <a:latin typeface="Calibri" panose="020F0502020204030204" pitchFamily="34" charset="0"/>
                <a:cs typeface="Calibri" panose="020F0502020204030204" pitchFamily="34" charset="0"/>
              </a:rPr>
              <a:t> </a:t>
            </a:r>
          </a:p>
          <a:p>
            <a:pPr>
              <a:lnSpc>
                <a:spcPct val="100000"/>
              </a:lnSpc>
              <a:spcBef>
                <a:spcPts val="0"/>
              </a:spcBef>
              <a:spcAft>
                <a:spcPts val="0"/>
              </a:spcAft>
              <a:buNone/>
            </a:pPr>
            <a:endParaRPr lang="en-US" sz="2800" dirty="0">
              <a:latin typeface="Calibri" panose="020F0502020204030204" pitchFamily="34" charset="0"/>
              <a:cs typeface="Calibri" panose="020F0502020204030204" pitchFamily="34" charset="0"/>
            </a:endParaRPr>
          </a:p>
          <a:p>
            <a:pPr marL="82295" lvl="0">
              <a:lnSpc>
                <a:spcPct val="120000"/>
              </a:lnSpc>
              <a:spcBef>
                <a:spcPts val="0"/>
              </a:spcBef>
              <a:spcAft>
                <a:spcPts val="0"/>
              </a:spcAft>
              <a:buClr>
                <a:srgbClr val="3891A7"/>
              </a:buClr>
              <a:buSzPct val="80000"/>
              <a:buNone/>
            </a:pPr>
            <a:r>
              <a:rPr lang="en-US" sz="2800" kern="0" dirty="0">
                <a:solidFill>
                  <a:sysClr val="windowText" lastClr="000000"/>
                </a:solidFill>
                <a:latin typeface="Calibri" panose="020F0502020204030204" pitchFamily="34" charset="0"/>
                <a:sym typeface="Gill Sans MT"/>
              </a:rPr>
              <a:t>Think Five R’s</a:t>
            </a:r>
          </a:p>
          <a:p>
            <a:pPr marL="221804" lvl="1" indent="-304800">
              <a:lnSpc>
                <a:spcPct val="120000"/>
              </a:lnSpc>
              <a:spcBef>
                <a:spcPts val="0"/>
              </a:spcBef>
              <a:spcAft>
                <a:spcPts val="0"/>
              </a:spcAft>
              <a:buClr>
                <a:srgbClr val="3891A7"/>
              </a:buClr>
              <a:buSzPct val="100000"/>
              <a:buFont typeface="Arial" panose="020B0604020202020204" pitchFamily="34" charset="0"/>
              <a:buChar char="•"/>
            </a:pPr>
            <a:r>
              <a:rPr lang="en-US" sz="2400" kern="0" dirty="0">
                <a:solidFill>
                  <a:sysClr val="windowText" lastClr="000000"/>
                </a:solidFill>
                <a:latin typeface="Calibri" panose="020F0502020204030204" pitchFamily="34" charset="0"/>
                <a:sym typeface="Gill Sans MT"/>
              </a:rPr>
              <a:t>Reuse - use freely for own purpose </a:t>
            </a:r>
          </a:p>
          <a:p>
            <a:pPr marL="221804" lvl="1" indent="-304800">
              <a:lnSpc>
                <a:spcPct val="120000"/>
              </a:lnSpc>
              <a:spcBef>
                <a:spcPts val="0"/>
              </a:spcBef>
              <a:spcAft>
                <a:spcPts val="0"/>
              </a:spcAft>
              <a:buClr>
                <a:srgbClr val="3891A7"/>
              </a:buClr>
              <a:buSzPct val="100000"/>
              <a:buFont typeface="Arial" panose="020B0604020202020204" pitchFamily="34" charset="0"/>
              <a:buChar char="•"/>
            </a:pPr>
            <a:r>
              <a:rPr lang="en-US" sz="2400" kern="0" dirty="0">
                <a:solidFill>
                  <a:sysClr val="windowText" lastClr="000000"/>
                </a:solidFill>
                <a:latin typeface="Calibri" panose="020F0502020204030204" pitchFamily="34" charset="0"/>
                <a:sym typeface="Gill Sans MT"/>
              </a:rPr>
              <a:t>Redistribute - share with others </a:t>
            </a:r>
          </a:p>
          <a:p>
            <a:pPr marL="221804" lvl="1" indent="-304800">
              <a:lnSpc>
                <a:spcPct val="120000"/>
              </a:lnSpc>
              <a:spcBef>
                <a:spcPts val="0"/>
              </a:spcBef>
              <a:spcAft>
                <a:spcPts val="0"/>
              </a:spcAft>
              <a:buClr>
                <a:srgbClr val="3891A7"/>
              </a:buClr>
              <a:buSzPct val="100000"/>
              <a:buFont typeface="Arial" panose="020B0604020202020204" pitchFamily="34" charset="0"/>
              <a:buChar char="•"/>
            </a:pPr>
            <a:r>
              <a:rPr lang="en-US" sz="2400" kern="0" dirty="0">
                <a:solidFill>
                  <a:sysClr val="windowText" lastClr="000000"/>
                </a:solidFill>
                <a:latin typeface="Calibri" panose="020F0502020204030204" pitchFamily="34" charset="0"/>
                <a:sym typeface="Gill Sans MT"/>
              </a:rPr>
              <a:t>Revise - adapt, modify, change </a:t>
            </a:r>
          </a:p>
          <a:p>
            <a:pPr marL="221804" lvl="1" indent="-304800">
              <a:lnSpc>
                <a:spcPct val="120000"/>
              </a:lnSpc>
              <a:spcBef>
                <a:spcPts val="0"/>
              </a:spcBef>
              <a:spcAft>
                <a:spcPts val="0"/>
              </a:spcAft>
              <a:buClr>
                <a:srgbClr val="3891A7"/>
              </a:buClr>
              <a:buSzPct val="100000"/>
              <a:buFont typeface="Arial" panose="020B0604020202020204" pitchFamily="34" charset="0"/>
              <a:buChar char="•"/>
            </a:pPr>
            <a:r>
              <a:rPr lang="en-US" sz="2400" kern="0" dirty="0">
                <a:solidFill>
                  <a:sysClr val="windowText" lastClr="000000"/>
                </a:solidFill>
                <a:latin typeface="Calibri" panose="020F0502020204030204" pitchFamily="34" charset="0"/>
                <a:sym typeface="Gill Sans MT"/>
              </a:rPr>
              <a:t>Remix - combine / transform</a:t>
            </a:r>
          </a:p>
          <a:p>
            <a:pPr marL="221804" lvl="1" indent="-304800">
              <a:lnSpc>
                <a:spcPct val="120000"/>
              </a:lnSpc>
              <a:spcBef>
                <a:spcPts val="0"/>
              </a:spcBef>
              <a:spcAft>
                <a:spcPts val="0"/>
              </a:spcAft>
              <a:buClr>
                <a:srgbClr val="3891A7"/>
              </a:buClr>
              <a:buSzPct val="100000"/>
              <a:buFont typeface="Arial" panose="020B0604020202020204" pitchFamily="34" charset="0"/>
              <a:buChar char="•"/>
            </a:pPr>
            <a:r>
              <a:rPr lang="en-US" sz="2400" kern="0" dirty="0">
                <a:solidFill>
                  <a:sysClr val="windowText" lastClr="000000"/>
                </a:solidFill>
                <a:latin typeface="Calibri" panose="020F0502020204030204" pitchFamily="34" charset="0"/>
                <a:sym typeface="Gill Sans MT"/>
              </a:rPr>
              <a:t>Retain: download and save</a:t>
            </a:r>
          </a:p>
          <a:p>
            <a:pPr>
              <a:lnSpc>
                <a:spcPct val="100000"/>
              </a:lnSpc>
              <a:spcBef>
                <a:spcPts val="0"/>
              </a:spcBef>
              <a:spcAft>
                <a:spcPts val="0"/>
              </a:spcAft>
              <a:buNone/>
            </a:pPr>
            <a:endParaRPr lang="en-US" sz="16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Open Education Resources - What is OER</a:t>
            </a:r>
          </a:p>
        </p:txBody>
      </p:sp>
      <p:graphicFrame>
        <p:nvGraphicFramePr>
          <p:cNvPr id="10" name="Object 9">
            <a:extLst>
              <a:ext uri="{FF2B5EF4-FFF2-40B4-BE49-F238E27FC236}">
                <a16:creationId xmlns:a16="http://schemas.microsoft.com/office/drawing/2014/main" id="{B456714C-9F76-43FC-A4CA-4537BE765FB5}"/>
              </a:ext>
            </a:extLst>
          </p:cNvPr>
          <p:cNvGraphicFramePr>
            <a:graphicFrameLocks noChangeAspect="1"/>
          </p:cNvGraphicFramePr>
          <p:nvPr>
            <p:extLst>
              <p:ext uri="{D42A27DB-BD31-4B8C-83A1-F6EECF244321}">
                <p14:modId xmlns:p14="http://schemas.microsoft.com/office/powerpoint/2010/main" val="330780516"/>
              </p:ext>
            </p:extLst>
          </p:nvPr>
        </p:nvGraphicFramePr>
        <p:xfrm>
          <a:off x="5387413" y="2838734"/>
          <a:ext cx="1521133" cy="3734983"/>
        </p:xfrm>
        <a:graphic>
          <a:graphicData uri="http://schemas.openxmlformats.org/presentationml/2006/ole">
            <mc:AlternateContent xmlns:mc="http://schemas.openxmlformats.org/markup-compatibility/2006">
              <mc:Choice xmlns:v="urn:schemas-microsoft-com:vml" Requires="v">
                <p:oleObj spid="_x0000_s1027" name="Acrobat Document" r:id="rId4" imgW="7543647" imgH="18516600" progId="AcroExch.Document.DC">
                  <p:embed/>
                </p:oleObj>
              </mc:Choice>
              <mc:Fallback>
                <p:oleObj name="Acrobat Document" r:id="rId4" imgW="7543647" imgH="18516600" progId="AcroExch.Document.DC">
                  <p:embed/>
                  <p:pic>
                    <p:nvPicPr>
                      <p:cNvPr id="10" name="Object 9">
                        <a:extLst>
                          <a:ext uri="{FF2B5EF4-FFF2-40B4-BE49-F238E27FC236}">
                            <a16:creationId xmlns:a16="http://schemas.microsoft.com/office/drawing/2014/main" id="{B456714C-9F76-43FC-A4CA-4537BE765FB5}"/>
                          </a:ext>
                        </a:extLst>
                      </p:cNvPr>
                      <p:cNvPicPr/>
                      <p:nvPr/>
                    </p:nvPicPr>
                    <p:blipFill>
                      <a:blip r:embed="rId5"/>
                      <a:stretch>
                        <a:fillRect/>
                      </a:stretch>
                    </p:blipFill>
                    <p:spPr>
                      <a:xfrm>
                        <a:off x="5387413" y="2838734"/>
                        <a:ext cx="1521133" cy="3734983"/>
                      </a:xfrm>
                      <a:prstGeom prst="rect">
                        <a:avLst/>
                      </a:prstGeom>
                    </p:spPr>
                  </p:pic>
                </p:oleObj>
              </mc:Fallback>
            </mc:AlternateContent>
          </a:graphicData>
        </a:graphic>
      </p:graphicFrame>
      <p:pic>
        <p:nvPicPr>
          <p:cNvPr id="11" name="Online Media 10" title="What is OER?">
            <a:hlinkClick r:id="" action="ppaction://media"/>
            <a:extLst>
              <a:ext uri="{FF2B5EF4-FFF2-40B4-BE49-F238E27FC236}">
                <a16:creationId xmlns:a16="http://schemas.microsoft.com/office/drawing/2014/main" id="{2E2A6DEF-9860-4BBA-97A0-0F06C7A00AF8}"/>
              </a:ext>
            </a:extLst>
          </p:cNvPr>
          <p:cNvPicPr>
            <a:picLocks noRot="1" noChangeAspect="1"/>
          </p:cNvPicPr>
          <p:nvPr>
            <a:videoFile r:link="rId2"/>
          </p:nvPr>
        </p:nvPicPr>
        <p:blipFill>
          <a:blip r:embed="rId6"/>
          <a:stretch>
            <a:fillRect/>
          </a:stretch>
        </p:blipFill>
        <p:spPr>
          <a:xfrm>
            <a:off x="7063577" y="3544323"/>
            <a:ext cx="4885156" cy="2747900"/>
          </a:xfrm>
          <a:prstGeom prst="rect">
            <a:avLst/>
          </a:prstGeom>
        </p:spPr>
      </p:pic>
      <p:sp>
        <p:nvSpPr>
          <p:cNvPr id="12" name="TextBox 11">
            <a:extLst>
              <a:ext uri="{FF2B5EF4-FFF2-40B4-BE49-F238E27FC236}">
                <a16:creationId xmlns:a16="http://schemas.microsoft.com/office/drawing/2014/main" id="{555A4413-1032-4576-9756-DC2E82497D8B}"/>
              </a:ext>
            </a:extLst>
          </p:cNvPr>
          <p:cNvSpPr txBox="1"/>
          <p:nvPr/>
        </p:nvSpPr>
        <p:spPr>
          <a:xfrm>
            <a:off x="6960223" y="2825710"/>
            <a:ext cx="4572000" cy="92333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7"/>
              </a:rPr>
              <a:t>What are OER - A 90 second video by Lumen Learning</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04077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70EEE6-6FF0-4246-AD55-D6004B300980}"/>
              </a:ext>
            </a:extLst>
          </p:cNvPr>
          <p:cNvSpPr>
            <a:spLocks noGrp="1"/>
          </p:cNvSpPr>
          <p:nvPr>
            <p:ph type="title"/>
          </p:nvPr>
        </p:nvSpPr>
        <p:spPr>
          <a:xfrm>
            <a:off x="521208" y="284283"/>
            <a:ext cx="8513610" cy="640080"/>
          </a:xfrm>
        </p:spPr>
        <p:txBody>
          <a:bodyPr>
            <a:normAutofit/>
          </a:bodyPr>
          <a:lstStyle/>
          <a:p>
            <a:r>
              <a:rPr lang="en-US" sz="3200" b="1" dirty="0"/>
              <a:t>Open Education Resources – Types of OERs</a:t>
            </a:r>
          </a:p>
        </p:txBody>
      </p:sp>
      <p:pic>
        <p:nvPicPr>
          <p:cNvPr id="10" name="Shape 275">
            <a:extLst>
              <a:ext uri="{FF2B5EF4-FFF2-40B4-BE49-F238E27FC236}">
                <a16:creationId xmlns:a16="http://schemas.microsoft.com/office/drawing/2014/main" id="{D670796D-BF66-479F-9916-8FF8031310A2}"/>
              </a:ext>
            </a:extLst>
          </p:cNvPr>
          <p:cNvPicPr preferRelativeResize="0"/>
          <p:nvPr/>
        </p:nvPicPr>
        <p:blipFill>
          <a:blip r:embed="rId2">
            <a:alphaModFix/>
          </a:blip>
          <a:stretch>
            <a:fillRect/>
          </a:stretch>
        </p:blipFill>
        <p:spPr>
          <a:xfrm>
            <a:off x="1064525" y="1433015"/>
            <a:ext cx="6960359" cy="4954137"/>
          </a:xfrm>
          <a:prstGeom prst="rect">
            <a:avLst/>
          </a:prstGeom>
          <a:noFill/>
          <a:ln>
            <a:noFill/>
          </a:ln>
        </p:spPr>
      </p:pic>
    </p:spTree>
    <p:extLst>
      <p:ext uri="{BB962C8B-B14F-4D97-AF65-F5344CB8AC3E}">
        <p14:creationId xmlns:p14="http://schemas.microsoft.com/office/powerpoint/2010/main" val="3459404524"/>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7E61C980C2341A2ABAC4AA5308C00" ma:contentTypeVersion="14" ma:contentTypeDescription="Create a new document." ma:contentTypeScope="" ma:versionID="956df875e33ebccedabead06ef88811a">
  <xsd:schema xmlns:xsd="http://www.w3.org/2001/XMLSchema" xmlns:xs="http://www.w3.org/2001/XMLSchema" xmlns:p="http://schemas.microsoft.com/office/2006/metadata/properties" xmlns:ns3="51be0908-9518-4ce0-b575-cf2621ae3bb3" xmlns:ns4="a72aad2e-126a-4d36-97c4-262816579862" targetNamespace="http://schemas.microsoft.com/office/2006/metadata/properties" ma:root="true" ma:fieldsID="cc2428914c6338a634ffec67aa5f5ffc" ns3:_="" ns4:_="">
    <xsd:import namespace="51be0908-9518-4ce0-b575-cf2621ae3bb3"/>
    <xsd:import namespace="a72aad2e-126a-4d36-97c4-26281657986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e0908-9518-4ce0-b575-cf2621ae3b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2aad2e-126a-4d36-97c4-26281657986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a72aad2e-126a-4d36-97c4-2628165798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84FC50-C35A-42DA-9847-7B1BF1138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be0908-9518-4ce0-b575-cf2621ae3bb3"/>
    <ds:schemaRef ds:uri="a72aad2e-126a-4d36-97c4-262816579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072C5-DDE0-4258-BA7A-4D4B80DFA632}">
  <ds:schemaRefs>
    <ds:schemaRef ds:uri="a72aad2e-126a-4d36-97c4-262816579862"/>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1be0908-9518-4ce0-b575-cf2621ae3bb3"/>
    <ds:schemaRef ds:uri="http://www.w3.org/XML/1998/namespace"/>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PowerPoint(3)</Template>
  <TotalTime>0</TotalTime>
  <Words>1501</Words>
  <Application>Microsoft Macintosh PowerPoint</Application>
  <PresentationFormat>Widescreen</PresentationFormat>
  <Paragraphs>212</Paragraphs>
  <Slides>22</Slides>
  <Notes>6</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Lato</vt:lpstr>
      <vt:lpstr>proxima-nova</vt:lpstr>
      <vt:lpstr>Segoe UI</vt:lpstr>
      <vt:lpstr>Segoe UI Light</vt:lpstr>
      <vt:lpstr>Arial</vt:lpstr>
      <vt:lpstr>Avenir</vt:lpstr>
      <vt:lpstr>Calibri</vt:lpstr>
      <vt:lpstr>Roboto</vt:lpstr>
      <vt:lpstr>Times New Roman</vt:lpstr>
      <vt:lpstr>Wingdings</vt:lpstr>
      <vt:lpstr>WelcomeDoc</vt:lpstr>
      <vt:lpstr>Acrobat Document</vt:lpstr>
      <vt:lpstr>PowerPoint Presentation</vt:lpstr>
      <vt:lpstr>Open Educational Resources</vt:lpstr>
      <vt:lpstr>Welcome Message: Provost Berger</vt:lpstr>
      <vt:lpstr>Open Education Resources – Team</vt:lpstr>
      <vt:lpstr>Open Education Resources – Our Mission</vt:lpstr>
      <vt:lpstr>PowerPoint Presentation</vt:lpstr>
      <vt:lpstr>What Is Open Education Resource (OER)</vt:lpstr>
      <vt:lpstr>Open Education Resources - What is OER</vt:lpstr>
      <vt:lpstr>Open Education Resources – Types of OERs</vt:lpstr>
      <vt:lpstr>Why OER</vt:lpstr>
      <vt:lpstr>Open Education Resources – Why OER</vt:lpstr>
      <vt:lpstr>Open Education Resources – Why OER</vt:lpstr>
      <vt:lpstr>PowerPoint Presentation</vt:lpstr>
      <vt:lpstr>Open Education Resources – Why OER</vt:lpstr>
      <vt:lpstr>Open Education Resources – Why OER</vt:lpstr>
      <vt:lpstr>PowerPoint Presentation</vt:lpstr>
      <vt:lpstr>The Incentive Program</vt:lpstr>
      <vt:lpstr>Open Education Resources – The Incentive Program</vt:lpstr>
      <vt:lpstr>Next Steps</vt:lpstr>
      <vt:lpstr>Open Education Resources – Next Steps</vt:lpstr>
      <vt:lpstr>Open Education Resources – Resources</vt:lpstr>
      <vt:lpstr>Open Education Resources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2</cp:revision>
  <dcterms:created xsi:type="dcterms:W3CDTF">2022-01-31T16:43:55Z</dcterms:created>
  <dcterms:modified xsi:type="dcterms:W3CDTF">2022-03-07T17:06:48Z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0x0101002437E61C980C2341A2ABAC4AA5308C00</vt:lpwstr>
  </property>
</Properties>
</file>