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63" r:id="rId2"/>
    <p:sldId id="305" r:id="rId3"/>
    <p:sldId id="394" r:id="rId4"/>
    <p:sldId id="443" r:id="rId5"/>
    <p:sldId id="431" r:id="rId6"/>
    <p:sldId id="444" r:id="rId7"/>
    <p:sldId id="395" r:id="rId8"/>
    <p:sldId id="400" r:id="rId9"/>
    <p:sldId id="433" r:id="rId10"/>
    <p:sldId id="434" r:id="rId11"/>
    <p:sldId id="435" r:id="rId12"/>
    <p:sldId id="436" r:id="rId13"/>
    <p:sldId id="437" r:id="rId14"/>
    <p:sldId id="438" r:id="rId15"/>
    <p:sldId id="439" r:id="rId16"/>
    <p:sldId id="396" r:id="rId17"/>
    <p:sldId id="267" r:id="rId18"/>
    <p:sldId id="424" r:id="rId19"/>
    <p:sldId id="407" r:id="rId20"/>
    <p:sldId id="427" r:id="rId21"/>
    <p:sldId id="428" r:id="rId22"/>
    <p:sldId id="423" r:id="rId23"/>
    <p:sldId id="340" r:id="rId24"/>
    <p:sldId id="430" r:id="rId25"/>
    <p:sldId id="445" r:id="rId26"/>
    <p:sldId id="441" r:id="rId27"/>
    <p:sldId id="440" r:id="rId28"/>
    <p:sldId id="442" r:id="rId29"/>
    <p:sldId id="446" r:id="rId30"/>
    <p:sldId id="310" r:id="rId3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CFA3C7-D7B4-4B8D-9AB2-546FAEE3BD7F}" v="8" dt="2021-12-14T13:40:59.0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960" autoAdjust="0"/>
    <p:restoredTop sz="93792" autoAdjust="0"/>
  </p:normalViewPr>
  <p:slideViewPr>
    <p:cSldViewPr>
      <p:cViewPr varScale="1">
        <p:scale>
          <a:sx n="67" d="100"/>
          <a:sy n="67" d="100"/>
        </p:scale>
        <p:origin x="556" y="40"/>
      </p:cViewPr>
      <p:guideLst>
        <p:guide orient="horz" pos="2160"/>
        <p:guide pos="2880"/>
      </p:guideLst>
    </p:cSldViewPr>
  </p:slideViewPr>
  <p:outlineViewPr>
    <p:cViewPr>
      <p:scale>
        <a:sx n="33" d="100"/>
        <a:sy n="33" d="100"/>
      </p:scale>
      <p:origin x="0" y="-8232"/>
    </p:cViewPr>
  </p:outlineViewPr>
  <p:notesTextViewPr>
    <p:cViewPr>
      <p:scale>
        <a:sx n="100" d="100"/>
        <a:sy n="100" d="100"/>
      </p:scale>
      <p:origin x="0" y="0"/>
    </p:cViewPr>
  </p:notesTextViewPr>
  <p:sorterViewPr>
    <p:cViewPr>
      <p:scale>
        <a:sx n="100" d="100"/>
        <a:sy n="100" d="100"/>
      </p:scale>
      <p:origin x="0" y="-8328"/>
    </p:cViewPr>
  </p:sorterViewPr>
  <p:notesViewPr>
    <p:cSldViewPr snapToGrid="0" snapToObjects="1">
      <p:cViewPr varScale="1">
        <p:scale>
          <a:sx n="115" d="100"/>
          <a:sy n="115" d="100"/>
        </p:scale>
        <p:origin x="2412" y="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2F4BE999-F4AB-4E8B-AAA8-E43EA302D37E}" type="datetimeFigureOut">
              <a:rPr lang="en-US" smtClean="0"/>
              <a:t>12/14/2021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BB02127-E642-4BA0-ACA5-D5C4F74E1D9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61171AB4-9630-0643-8DD5-035FBAD505AC}" type="datetimeFigureOut">
              <a:rPr lang="en-US" smtClean="0"/>
              <a:pPr/>
              <a:t>12/14/2021</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A3F55643-DE15-974B-A2C0-67BEA4897E84}" type="slidenum">
              <a:rPr lang="en-US" smtClean="0"/>
              <a:pPr/>
              <a:t>‹#›</a:t>
            </a:fld>
            <a:endParaRPr lang="en-US" dirty="0"/>
          </a:p>
        </p:txBody>
      </p:sp>
    </p:spTree>
    <p:extLst>
      <p:ext uri="{BB962C8B-B14F-4D97-AF65-F5344CB8AC3E}">
        <p14:creationId xmlns:p14="http://schemas.microsoft.com/office/powerpoint/2010/main" val="32007017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3F55643-DE15-974B-A2C0-67BEA4897E84}" type="slidenum">
              <a:rPr lang="en-US" smtClean="0"/>
              <a:pPr/>
              <a:t>1</a:t>
            </a:fld>
            <a:endParaRPr lang="en-US" dirty="0"/>
          </a:p>
        </p:txBody>
      </p:sp>
    </p:spTree>
    <p:extLst>
      <p:ext uri="{BB962C8B-B14F-4D97-AF65-F5344CB8AC3E}">
        <p14:creationId xmlns:p14="http://schemas.microsoft.com/office/powerpoint/2010/main" val="140321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10</a:t>
            </a:fld>
            <a:endParaRPr lang="en-US" dirty="0"/>
          </a:p>
        </p:txBody>
      </p:sp>
    </p:spTree>
    <p:extLst>
      <p:ext uri="{BB962C8B-B14F-4D97-AF65-F5344CB8AC3E}">
        <p14:creationId xmlns:p14="http://schemas.microsoft.com/office/powerpoint/2010/main" val="3723706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11</a:t>
            </a:fld>
            <a:endParaRPr lang="en-US" dirty="0"/>
          </a:p>
        </p:txBody>
      </p:sp>
    </p:spTree>
    <p:extLst>
      <p:ext uri="{BB962C8B-B14F-4D97-AF65-F5344CB8AC3E}">
        <p14:creationId xmlns:p14="http://schemas.microsoft.com/office/powerpoint/2010/main" val="3040337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HIGHST priority over the past year+</a:t>
            </a:r>
          </a:p>
        </p:txBody>
      </p:sp>
      <p:sp>
        <p:nvSpPr>
          <p:cNvPr id="4" name="Slide Number Placeholder 3"/>
          <p:cNvSpPr>
            <a:spLocks noGrp="1"/>
          </p:cNvSpPr>
          <p:nvPr>
            <p:ph type="sldNum" sz="quarter" idx="10"/>
          </p:nvPr>
        </p:nvSpPr>
        <p:spPr/>
        <p:txBody>
          <a:bodyPr/>
          <a:lstStyle/>
          <a:p>
            <a:fld id="{A3F55643-DE15-974B-A2C0-67BEA4897E84}" type="slidenum">
              <a:rPr lang="en-US" smtClean="0"/>
              <a:pPr/>
              <a:t>12</a:t>
            </a:fld>
            <a:endParaRPr lang="en-US" dirty="0"/>
          </a:p>
        </p:txBody>
      </p:sp>
    </p:spTree>
    <p:extLst>
      <p:ext uri="{BB962C8B-B14F-4D97-AF65-F5344CB8AC3E}">
        <p14:creationId xmlns:p14="http://schemas.microsoft.com/office/powerpoint/2010/main" val="1792795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13</a:t>
            </a:fld>
            <a:endParaRPr lang="en-US" dirty="0"/>
          </a:p>
        </p:txBody>
      </p:sp>
    </p:spTree>
    <p:extLst>
      <p:ext uri="{BB962C8B-B14F-4D97-AF65-F5344CB8AC3E}">
        <p14:creationId xmlns:p14="http://schemas.microsoft.com/office/powerpoint/2010/main" val="2038713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14</a:t>
            </a:fld>
            <a:endParaRPr lang="en-US" dirty="0"/>
          </a:p>
        </p:txBody>
      </p:sp>
    </p:spTree>
    <p:extLst>
      <p:ext uri="{BB962C8B-B14F-4D97-AF65-F5344CB8AC3E}">
        <p14:creationId xmlns:p14="http://schemas.microsoft.com/office/powerpoint/2010/main" val="1507362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of the NCURA peer review portion.</a:t>
            </a:r>
          </a:p>
          <a:p>
            <a:endParaRPr lang="en-US" dirty="0"/>
          </a:p>
          <a:p>
            <a:r>
              <a:rPr lang="en-US" dirty="0"/>
              <a:t>We will keep this as a recurring topic and </a:t>
            </a:r>
            <a:r>
              <a:rPr lang="en-US"/>
              <a:t>provide updats</a:t>
            </a:r>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15</a:t>
            </a:fld>
            <a:endParaRPr lang="en-US" dirty="0"/>
          </a:p>
        </p:txBody>
      </p:sp>
    </p:spTree>
    <p:extLst>
      <p:ext uri="{BB962C8B-B14F-4D97-AF65-F5344CB8AC3E}">
        <p14:creationId xmlns:p14="http://schemas.microsoft.com/office/powerpoint/2010/main" val="7087508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16</a:t>
            </a:fld>
            <a:endParaRPr lang="en-US" dirty="0"/>
          </a:p>
        </p:txBody>
      </p:sp>
    </p:spTree>
    <p:extLst>
      <p:ext uri="{BB962C8B-B14F-4D97-AF65-F5344CB8AC3E}">
        <p14:creationId xmlns:p14="http://schemas.microsoft.com/office/powerpoint/2010/main" val="506735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id="{D935E6F3-E962-3C46-80E2-21A6B232087F}"/>
              </a:ext>
            </a:extLst>
          </p:cNvPr>
          <p:cNvSpPr>
            <a:spLocks noGrp="1" noRot="1" noChangeAspect="1" noChangeArrowheads="1" noTextEdit="1"/>
          </p:cNvSpPr>
          <p:nvPr>
            <p:ph type="sldImg"/>
          </p:nvPr>
        </p:nvSpPr>
        <p:spPr>
          <a:ln/>
        </p:spPr>
      </p:sp>
      <p:sp>
        <p:nvSpPr>
          <p:cNvPr id="5122" name="Notes Placeholder 2">
            <a:extLst>
              <a:ext uri="{FF2B5EF4-FFF2-40B4-BE49-F238E27FC236}">
                <a16:creationId xmlns:a16="http://schemas.microsoft.com/office/drawing/2014/main" id="{7AD42924-1705-054A-9ACF-366178449D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b="1" dirty="0">
                <a:latin typeface="Arial" panose="020B0604020202020204" pitchFamily="34" charset="0"/>
                <a:ea typeface="ヒラギノ角ゴ Pro W3" panose="020B0300000000000000" pitchFamily="34" charset="-128"/>
              </a:rPr>
              <a:t>Key Principles: </a:t>
            </a:r>
            <a:r>
              <a:rPr lang="en-US" altLang="en-US" sz="1200" dirty="0">
                <a:latin typeface="Times New Roman" panose="02020603050405020304" pitchFamily="18" charset="0"/>
              </a:rPr>
              <a:t>All UMB faculty members are to act with honesty, integrity, and in the best interest of the University when performing their duties, and to abide by the highest standards.  </a:t>
            </a:r>
          </a:p>
          <a:p>
            <a:pPr>
              <a:lnSpc>
                <a:spcPct val="90000"/>
              </a:lnSpc>
            </a:pPr>
            <a:r>
              <a:rPr lang="en-US" altLang="en-US" sz="1200" dirty="0">
                <a:latin typeface="Times New Roman" panose="02020603050405020304" pitchFamily="18" charset="0"/>
              </a:rPr>
              <a:t>UMB allows and encourages faculty and staff to engage in outside activities and relationships that enhance the mission of the University.</a:t>
            </a:r>
          </a:p>
          <a:p>
            <a:pPr>
              <a:lnSpc>
                <a:spcPct val="90000"/>
              </a:lnSpc>
            </a:pPr>
            <a:r>
              <a:rPr lang="en-US" altLang="en-US" sz="1200" dirty="0">
                <a:latin typeface="Times New Roman" panose="02020603050405020304" pitchFamily="18" charset="0"/>
              </a:rPr>
              <a:t>Because of this commitment, potential COIs and COCs are inevitable.</a:t>
            </a:r>
          </a:p>
          <a:p>
            <a:pPr>
              <a:spcBef>
                <a:spcPct val="0"/>
              </a:spcBef>
            </a:pPr>
            <a:endParaRPr lang="en-US" altLang="en-US" dirty="0">
              <a:latin typeface="Arial" panose="020B0604020202020204" pitchFamily="34" charset="0"/>
              <a:ea typeface="ヒラギノ角ゴ Pro W3" panose="020B0300000000000000" pitchFamily="34" charset="-128"/>
            </a:endParaRPr>
          </a:p>
        </p:txBody>
      </p:sp>
      <p:sp>
        <p:nvSpPr>
          <p:cNvPr id="5123" name="Footer Placeholder 4">
            <a:extLst>
              <a:ext uri="{FF2B5EF4-FFF2-40B4-BE49-F238E27FC236}">
                <a16:creationId xmlns:a16="http://schemas.microsoft.com/office/drawing/2014/main" id="{BE00FF53-7931-D94C-A220-038DB628D03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57238" indent="-290513">
              <a:defRPr sz="2400">
                <a:solidFill>
                  <a:schemeClr val="tx1"/>
                </a:solidFill>
                <a:latin typeface="Arial" panose="020B0604020202020204" pitchFamily="34" charset="0"/>
                <a:ea typeface="ヒラギノ角ゴ Pro W3" panose="020B0300000000000000" pitchFamily="34" charset="-128"/>
              </a:defRPr>
            </a:lvl2pPr>
            <a:lvl3pPr marL="1165225" indent="-231775">
              <a:defRPr sz="2400">
                <a:solidFill>
                  <a:schemeClr val="tx1"/>
                </a:solidFill>
                <a:latin typeface="Arial" panose="020B0604020202020204" pitchFamily="34" charset="0"/>
                <a:ea typeface="ヒラギノ角ゴ Pro W3" panose="020B0300000000000000" pitchFamily="34" charset="-128"/>
              </a:defRPr>
            </a:lvl3pPr>
            <a:lvl4pPr marL="1631950" indent="-231775">
              <a:defRPr sz="2400">
                <a:solidFill>
                  <a:schemeClr val="tx1"/>
                </a:solidFill>
                <a:latin typeface="Arial" panose="020B0604020202020204" pitchFamily="34" charset="0"/>
                <a:ea typeface="ヒラギノ角ゴ Pro W3" panose="020B0300000000000000" pitchFamily="34" charset="-128"/>
              </a:defRPr>
            </a:lvl4pPr>
            <a:lvl5pPr marL="2098675" indent="-231775">
              <a:defRPr sz="2400">
                <a:solidFill>
                  <a:schemeClr val="tx1"/>
                </a:solidFill>
                <a:latin typeface="Arial" panose="020B0604020202020204" pitchFamily="34" charset="0"/>
                <a:ea typeface="ヒラギノ角ゴ Pro W3" panose="020B0300000000000000" pitchFamily="34" charset="-128"/>
              </a:defRPr>
            </a:lvl5pPr>
            <a:lvl6pPr marL="2555875" indent="-231775"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3013075" indent="-231775"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70275" indent="-231775"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927475" indent="-231775"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r>
              <a:rPr lang="en-US" altLang="en-US" sz="1200" dirty="0">
                <a:ea typeface="ＭＳ Ｐゴシック" panose="020B0600070205080204" pitchFamily="34" charset="-128"/>
              </a:rPr>
              <a:t>IRB 101</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ヒラギノ角ゴ Pro W3" charset="-128"/>
                <a:cs typeface="ヒラギノ角ゴ Pro W3" charset="-128"/>
              </a:rPr>
              <a:t>A Conflict of Interest refers to a situation in which an individual’s financial, professional, or other personal considerations may directly or indirectly affect, or have the appearance of affecting, an individual’s professional judgment in exercising any University duty or responsibility, including the conduct, or reporting of research. Typically, a Conflict of Interest may arise when an individual has the opportunity or appears to have the opportunity to influence the University’s business, administrative, academic, patient care, research, or other decisions in ways that could lead to financial, professional, or personal gain or advantage of any kind, whether or not the value is readily ascertainable.</a:t>
            </a:r>
          </a:p>
          <a:p>
            <a:endParaRPr lang="en-US" dirty="0"/>
          </a:p>
        </p:txBody>
      </p:sp>
      <p:sp>
        <p:nvSpPr>
          <p:cNvPr id="4" name="Slide Number Placeholder 3"/>
          <p:cNvSpPr>
            <a:spLocks noGrp="1"/>
          </p:cNvSpPr>
          <p:nvPr>
            <p:ph type="sldNum" sz="quarter" idx="5"/>
          </p:nvPr>
        </p:nvSpPr>
        <p:spPr/>
        <p:txBody>
          <a:bodyPr/>
          <a:lstStyle/>
          <a:p>
            <a:pPr>
              <a:defRPr/>
            </a:pPr>
            <a:fld id="{6F7AA471-B23D-2E48-A238-00EC67997DF0}" type="slidenum">
              <a:rPr lang="en-US" altLang="en-US" smtClean="0"/>
              <a:pPr>
                <a:defRPr/>
              </a:pPr>
              <a:t>19</a:t>
            </a:fld>
            <a:endParaRPr lang="en-US" altLang="en-US" dirty="0"/>
          </a:p>
        </p:txBody>
      </p:sp>
    </p:spTree>
    <p:extLst>
      <p:ext uri="{BB962C8B-B14F-4D97-AF65-F5344CB8AC3E}">
        <p14:creationId xmlns:p14="http://schemas.microsoft.com/office/powerpoint/2010/main" val="275271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is an even month GRANT forum, so we will be focusing on updates and information presentations.  Next month will be back on for the workshop/seminar</a:t>
            </a:r>
          </a:p>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25</a:t>
            </a:fld>
            <a:endParaRPr lang="en-US" dirty="0"/>
          </a:p>
        </p:txBody>
      </p:sp>
    </p:spTree>
    <p:extLst>
      <p:ext uri="{BB962C8B-B14F-4D97-AF65-F5344CB8AC3E}">
        <p14:creationId xmlns:p14="http://schemas.microsoft.com/office/powerpoint/2010/main" val="1569344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is an even month GRANT forum, so we will be focusing on updates and information presentations.  Next month will be back on for the workshop/seminar</a:t>
            </a:r>
          </a:p>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2</a:t>
            </a:fld>
            <a:endParaRPr lang="en-US" dirty="0"/>
          </a:p>
        </p:txBody>
      </p:sp>
    </p:spTree>
    <p:extLst>
      <p:ext uri="{BB962C8B-B14F-4D97-AF65-F5344CB8AC3E}">
        <p14:creationId xmlns:p14="http://schemas.microsoft.com/office/powerpoint/2010/main" val="38540926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26</a:t>
            </a:fld>
            <a:endParaRPr lang="en-US" dirty="0"/>
          </a:p>
        </p:txBody>
      </p:sp>
    </p:spTree>
    <p:extLst>
      <p:ext uri="{BB962C8B-B14F-4D97-AF65-F5344CB8AC3E}">
        <p14:creationId xmlns:p14="http://schemas.microsoft.com/office/powerpoint/2010/main" val="2266963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27</a:t>
            </a:fld>
            <a:endParaRPr lang="en-US" dirty="0"/>
          </a:p>
        </p:txBody>
      </p:sp>
    </p:spTree>
    <p:extLst>
      <p:ext uri="{BB962C8B-B14F-4D97-AF65-F5344CB8AC3E}">
        <p14:creationId xmlns:p14="http://schemas.microsoft.com/office/powerpoint/2010/main" val="2463345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28</a:t>
            </a:fld>
            <a:endParaRPr lang="en-US" dirty="0"/>
          </a:p>
        </p:txBody>
      </p:sp>
    </p:spTree>
    <p:extLst>
      <p:ext uri="{BB962C8B-B14F-4D97-AF65-F5344CB8AC3E}">
        <p14:creationId xmlns:p14="http://schemas.microsoft.com/office/powerpoint/2010/main" val="10489083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is an even month GRANT forum, so we will be focusing on updates and information presentations.  Next month will be back on for the workshop/seminar</a:t>
            </a:r>
          </a:p>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29</a:t>
            </a:fld>
            <a:endParaRPr lang="en-US" dirty="0"/>
          </a:p>
        </p:txBody>
      </p:sp>
    </p:spTree>
    <p:extLst>
      <p:ext uri="{BB962C8B-B14F-4D97-AF65-F5344CB8AC3E}">
        <p14:creationId xmlns:p14="http://schemas.microsoft.com/office/powerpoint/2010/main" val="10854199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F55643-DE15-974B-A2C0-67BEA4897E84}" type="slidenum">
              <a:rPr lang="en-US" smtClean="0"/>
              <a:pPr/>
              <a:t>30</a:t>
            </a:fld>
            <a:endParaRPr lang="en-US" dirty="0"/>
          </a:p>
        </p:txBody>
      </p:sp>
    </p:spTree>
    <p:extLst>
      <p:ext uri="{BB962C8B-B14F-4D97-AF65-F5344CB8AC3E}">
        <p14:creationId xmlns:p14="http://schemas.microsoft.com/office/powerpoint/2010/main" val="1223459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Staffing – </a:t>
            </a:r>
          </a:p>
          <a:p>
            <a:r>
              <a:rPr lang="en-US" dirty="0"/>
              <a:t>Lili Teixeira – HU</a:t>
            </a:r>
          </a:p>
          <a:p>
            <a:r>
              <a:rPr lang="en-US" dirty="0"/>
              <a:t>Tamara Serata – only on board for a few months</a:t>
            </a:r>
          </a:p>
          <a:p>
            <a:endParaRPr lang="en-US" dirty="0"/>
          </a:p>
          <a:p>
            <a:r>
              <a:rPr lang="en-US" dirty="0" err="1"/>
              <a:t>Lilis</a:t>
            </a:r>
            <a:r>
              <a:rPr lang="en-US" dirty="0"/>
              <a:t> position posted and have a good candidate pool with </a:t>
            </a:r>
            <a:r>
              <a:rPr lang="en-US" dirty="0" err="1"/>
              <a:t>interveis</a:t>
            </a:r>
            <a:r>
              <a:rPr lang="en-US" dirty="0"/>
              <a:t> this week. Potential for Jan fill</a:t>
            </a:r>
          </a:p>
          <a:p>
            <a:r>
              <a:rPr lang="en-US" dirty="0" err="1"/>
              <a:t>Tammys</a:t>
            </a:r>
            <a:r>
              <a:rPr lang="en-US" dirty="0"/>
              <a:t> position is with HR  - posted/closes 12/24</a:t>
            </a:r>
          </a:p>
          <a:p>
            <a:endParaRPr lang="en-US" dirty="0"/>
          </a:p>
          <a:p>
            <a:r>
              <a:rPr lang="en-US" dirty="0"/>
              <a:t>How many people are members of NCURA?</a:t>
            </a:r>
          </a:p>
          <a:p>
            <a:r>
              <a:rPr lang="en-US" dirty="0"/>
              <a:t>SRA?</a:t>
            </a:r>
          </a:p>
        </p:txBody>
      </p:sp>
      <p:sp>
        <p:nvSpPr>
          <p:cNvPr id="4" name="Slide Number Placeholder 3"/>
          <p:cNvSpPr>
            <a:spLocks noGrp="1"/>
          </p:cNvSpPr>
          <p:nvPr>
            <p:ph type="sldNum" sz="quarter" idx="10"/>
          </p:nvPr>
        </p:nvSpPr>
        <p:spPr/>
        <p:txBody>
          <a:bodyPr/>
          <a:lstStyle/>
          <a:p>
            <a:fld id="{A3F55643-DE15-974B-A2C0-67BEA4897E84}" type="slidenum">
              <a:rPr lang="en-US" smtClean="0"/>
              <a:pPr/>
              <a:t>3</a:t>
            </a:fld>
            <a:endParaRPr lang="en-US" dirty="0"/>
          </a:p>
        </p:txBody>
      </p:sp>
    </p:spTree>
    <p:extLst>
      <p:ext uri="{BB962C8B-B14F-4D97-AF65-F5344CB8AC3E}">
        <p14:creationId xmlns:p14="http://schemas.microsoft.com/office/powerpoint/2010/main" val="490589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is an even month GRANT forum, so we will be focusing on updates and information presentations.  Next month will be back on for the workshop/seminar</a:t>
            </a:r>
          </a:p>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4</a:t>
            </a:fld>
            <a:endParaRPr lang="en-US" dirty="0"/>
          </a:p>
        </p:txBody>
      </p:sp>
    </p:spTree>
    <p:extLst>
      <p:ext uri="{BB962C8B-B14F-4D97-AF65-F5344CB8AC3E}">
        <p14:creationId xmlns:p14="http://schemas.microsoft.com/office/powerpoint/2010/main" val="395299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Mike Kearns/Facilities Friday email</a:t>
            </a:r>
          </a:p>
          <a:p>
            <a:endParaRPr lang="en-US" dirty="0"/>
          </a:p>
          <a:p>
            <a:r>
              <a:rPr lang="en-US" dirty="0"/>
              <a:t>Also potential issues with building temperatures over the winter break.</a:t>
            </a:r>
          </a:p>
          <a:p>
            <a:endParaRPr lang="en-US" dirty="0"/>
          </a:p>
          <a:p>
            <a:r>
              <a:rPr lang="en-US" dirty="0"/>
              <a:t>Note here </a:t>
            </a:r>
            <a:r>
              <a:rPr lang="en-US" dirty="0" err="1"/>
              <a:t>ist</a:t>
            </a:r>
            <a:r>
              <a:rPr lang="en-US" dirty="0"/>
              <a:t> hat if there is going to be research activity, let me know about it and we can make sure facilities and EH&amp;S know</a:t>
            </a:r>
          </a:p>
        </p:txBody>
      </p:sp>
      <p:sp>
        <p:nvSpPr>
          <p:cNvPr id="4" name="Slide Number Placeholder 3"/>
          <p:cNvSpPr>
            <a:spLocks noGrp="1"/>
          </p:cNvSpPr>
          <p:nvPr>
            <p:ph type="sldNum" sz="quarter" idx="10"/>
          </p:nvPr>
        </p:nvSpPr>
        <p:spPr/>
        <p:txBody>
          <a:bodyPr/>
          <a:lstStyle/>
          <a:p>
            <a:fld id="{A3F55643-DE15-974B-A2C0-67BEA4897E84}" type="slidenum">
              <a:rPr lang="en-US" smtClean="0"/>
              <a:pPr/>
              <a:t>5</a:t>
            </a:fld>
            <a:endParaRPr lang="en-US" dirty="0"/>
          </a:p>
        </p:txBody>
      </p:sp>
    </p:spTree>
    <p:extLst>
      <p:ext uri="{BB962C8B-B14F-4D97-AF65-F5344CB8AC3E}">
        <p14:creationId xmlns:p14="http://schemas.microsoft.com/office/powerpoint/2010/main" val="1371631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is an even month GRANT forum, so we will be focusing on updates and information presentations.  Next month will be back on for the workshop/seminar</a:t>
            </a:r>
          </a:p>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6</a:t>
            </a:fld>
            <a:endParaRPr lang="en-US" dirty="0"/>
          </a:p>
        </p:txBody>
      </p:sp>
    </p:spTree>
    <p:extLst>
      <p:ext uri="{BB962C8B-B14F-4D97-AF65-F5344CB8AC3E}">
        <p14:creationId xmlns:p14="http://schemas.microsoft.com/office/powerpoint/2010/main" val="3530605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read the list – each will have its own slide</a:t>
            </a:r>
          </a:p>
        </p:txBody>
      </p:sp>
      <p:sp>
        <p:nvSpPr>
          <p:cNvPr id="4" name="Slide Number Placeholder 3"/>
          <p:cNvSpPr>
            <a:spLocks noGrp="1"/>
          </p:cNvSpPr>
          <p:nvPr>
            <p:ph type="sldNum" sz="quarter" idx="10"/>
          </p:nvPr>
        </p:nvSpPr>
        <p:spPr/>
        <p:txBody>
          <a:bodyPr/>
          <a:lstStyle/>
          <a:p>
            <a:fld id="{A3F55643-DE15-974B-A2C0-67BEA4897E84}" type="slidenum">
              <a:rPr lang="en-US" smtClean="0"/>
              <a:pPr/>
              <a:t>7</a:t>
            </a:fld>
            <a:endParaRPr lang="en-US" dirty="0"/>
          </a:p>
        </p:txBody>
      </p:sp>
    </p:spTree>
    <p:extLst>
      <p:ext uri="{BB962C8B-B14F-4D97-AF65-F5344CB8AC3E}">
        <p14:creationId xmlns:p14="http://schemas.microsoft.com/office/powerpoint/2010/main" val="167297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8</a:t>
            </a:fld>
            <a:endParaRPr lang="en-US" dirty="0"/>
          </a:p>
        </p:txBody>
      </p:sp>
    </p:spTree>
    <p:extLst>
      <p:ext uri="{BB962C8B-B14F-4D97-AF65-F5344CB8AC3E}">
        <p14:creationId xmlns:p14="http://schemas.microsoft.com/office/powerpoint/2010/main" val="1921670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55643-DE15-974B-A2C0-67BEA4897E84}" type="slidenum">
              <a:rPr lang="en-US" smtClean="0"/>
              <a:pPr/>
              <a:t>9</a:t>
            </a:fld>
            <a:endParaRPr lang="en-US" dirty="0"/>
          </a:p>
        </p:txBody>
      </p:sp>
    </p:spTree>
    <p:extLst>
      <p:ext uri="{BB962C8B-B14F-4D97-AF65-F5344CB8AC3E}">
        <p14:creationId xmlns:p14="http://schemas.microsoft.com/office/powerpoint/2010/main" val="3191917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0DB1A10-5D80-4720-8C55-C578D5699EE5}" type="datetimeFigureOut">
              <a:rPr lang="en-US" smtClean="0"/>
              <a:pPr/>
              <a:t>12/14/2021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4FAD885-B640-4AEC-BA22-D1F2393F1BB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B1A10-5D80-4720-8C55-C578D5699EE5}" type="datetimeFigureOut">
              <a:rPr lang="en-US" smtClean="0"/>
              <a:pPr/>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FAD885-B640-4AEC-BA22-D1F2393F1B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B1A10-5D80-4720-8C55-C578D5699EE5}" type="datetimeFigureOut">
              <a:rPr lang="en-US" smtClean="0"/>
              <a:pPr/>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FAD885-B640-4AEC-BA22-D1F2393F1B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B1A10-5D80-4720-8C55-C578D5699EE5}" type="datetimeFigureOut">
              <a:rPr lang="en-US" smtClean="0"/>
              <a:pPr/>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FAD885-B640-4AEC-BA22-D1F2393F1BB6}"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0DB1A10-5D80-4720-8C55-C578D5699EE5}" type="datetimeFigureOut">
              <a:rPr lang="en-US" smtClean="0"/>
              <a:pPr/>
              <a:t>12/14/2021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FAD885-B640-4AEC-BA22-D1F2393F1BB6}"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0DB1A10-5D80-4720-8C55-C578D5699EE5}" type="datetimeFigureOut">
              <a:rPr lang="en-US" smtClean="0"/>
              <a:pPr/>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FAD885-B640-4AEC-BA22-D1F2393F1BB6}"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0DB1A10-5D80-4720-8C55-C578D5699EE5}" type="datetimeFigureOut">
              <a:rPr lang="en-US" smtClean="0"/>
              <a:pPr/>
              <a:t>12/14/2021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FAD885-B640-4AEC-BA22-D1F2393F1B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DB1A10-5D80-4720-8C55-C578D5699EE5}" type="datetimeFigureOut">
              <a:rPr lang="en-US" smtClean="0"/>
              <a:pPr/>
              <a:t>12/14/2021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FAD885-B640-4AEC-BA22-D1F2393F1BB6}"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B1A10-5D80-4720-8C55-C578D5699EE5}" type="datetimeFigureOut">
              <a:rPr lang="en-US" smtClean="0"/>
              <a:pPr/>
              <a:t>12/14/2021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FAD885-B640-4AEC-BA22-D1F2393F1B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0DB1A10-5D80-4720-8C55-C578D5699EE5}" type="datetimeFigureOut">
              <a:rPr lang="en-US" smtClean="0"/>
              <a:pPr/>
              <a:t>12/14/2021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FAD885-B640-4AEC-BA22-D1F2393F1B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B0DB1A10-5D80-4720-8C55-C578D5699EE5}" type="datetimeFigureOut">
              <a:rPr lang="en-US" smtClean="0"/>
              <a:pPr/>
              <a:t>12/14/2021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4FAD885-B640-4AEC-BA22-D1F2393F1BB6}"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DB1A10-5D80-4720-8C55-C578D5699EE5}" type="datetimeFigureOut">
              <a:rPr lang="en-US" smtClean="0"/>
              <a:pPr/>
              <a:t>12/14/2021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FAD885-B640-4AEC-BA22-D1F2393F1B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grants.nih.gov/grants/glossary.htm#ForeignComponen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umb.edu/research"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rainternational.org/events/calenda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ncuraregioni.org/" TargetMode="External"/><Relationship Id="rId4" Type="http://schemas.openxmlformats.org/officeDocument/2006/relationships/hyperlink" Target="https://www.srainternational.org/events/event-description?CalendarEventKey=259108c6-557c-4e62-8a86-60aefba4a8d1&amp;Home=%2fevents%2fcalendar"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mb.edu/research/ncura_peer_review"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48564" y="5029200"/>
            <a:ext cx="8229600" cy="1600200"/>
          </a:xfrm>
        </p:spPr>
        <p:txBody>
          <a:bodyPr anchor="ctr">
            <a:normAutofit/>
          </a:bodyPr>
          <a:lstStyle/>
          <a:p>
            <a:pPr algn="ctr" eaLnBrk="1" hangingPunct="1">
              <a:buNone/>
            </a:pPr>
            <a:r>
              <a:rPr lang="en-US" sz="4000" b="1" dirty="0">
                <a:solidFill>
                  <a:schemeClr val="accent6"/>
                </a:solidFill>
                <a:effectLst>
                  <a:outerShdw blurRad="38100" dist="38100" dir="2700000" algn="tl">
                    <a:srgbClr val="000000">
                      <a:alpha val="43137"/>
                    </a:srgbClr>
                  </a:outerShdw>
                </a:effectLst>
                <a:latin typeface="Arial" charset="0"/>
              </a:rPr>
              <a:t>December 14, 2021</a:t>
            </a:r>
          </a:p>
        </p:txBody>
      </p:sp>
      <p:sp>
        <p:nvSpPr>
          <p:cNvPr id="1536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FC96D8-B99B-9A40-9C63-E0DB6B837161}" type="slidenum">
              <a:rPr lang="en-US" sz="1400"/>
              <a:pPr eaLnBrk="1" hangingPunct="1"/>
              <a:t>1</a:t>
            </a:fld>
            <a:endParaRPr lang="en-US" sz="1400" dirty="0"/>
          </a:p>
        </p:txBody>
      </p:sp>
      <p:sp>
        <p:nvSpPr>
          <p:cNvPr id="15362" name="Rectangle 2"/>
          <p:cNvSpPr>
            <a:spLocks noGrp="1" noChangeArrowheads="1"/>
          </p:cNvSpPr>
          <p:nvPr>
            <p:ph type="title"/>
          </p:nvPr>
        </p:nvSpPr>
        <p:spPr>
          <a:xfrm>
            <a:off x="457200" y="274637"/>
            <a:ext cx="8229600" cy="4610893"/>
          </a:xfrm>
        </p:spPr>
        <p:txBody>
          <a:bodyPr>
            <a:normAutofit/>
          </a:bodyPr>
          <a:lstStyle/>
          <a:p>
            <a:pPr algn="ctr"/>
            <a:r>
              <a:rPr lang="en-US" sz="4000" dirty="0">
                <a:solidFill>
                  <a:srgbClr val="800000"/>
                </a:solidFill>
                <a:latin typeface="Arial" charset="0"/>
              </a:rPr>
              <a:t>Office of Research and Sponsored Programs</a:t>
            </a:r>
            <a:br>
              <a:rPr lang="en-US" b="1" dirty="0">
                <a:solidFill>
                  <a:srgbClr val="800000"/>
                </a:solidFill>
                <a:latin typeface="Arial" charset="0"/>
              </a:rPr>
            </a:br>
            <a:br>
              <a:rPr lang="en-US" b="1" dirty="0">
                <a:solidFill>
                  <a:srgbClr val="800000"/>
                </a:solidFill>
                <a:latin typeface="Arial" charset="0"/>
              </a:rPr>
            </a:br>
            <a:r>
              <a:rPr lang="en-US" dirty="0">
                <a:solidFill>
                  <a:schemeClr val="accent4"/>
                </a:solidFill>
                <a:latin typeface="Arial" charset="0"/>
              </a:rPr>
              <a:t>GRANT Forum</a:t>
            </a:r>
            <a:br>
              <a:rPr lang="en-US" dirty="0">
                <a:solidFill>
                  <a:schemeClr val="accent4"/>
                </a:solidFill>
                <a:latin typeface="Arial" charset="0"/>
              </a:rPr>
            </a:br>
            <a:r>
              <a:rPr lang="en-US" sz="2400" i="0" dirty="0">
                <a:solidFill>
                  <a:schemeClr val="accent4"/>
                </a:solidFill>
                <a:effectLst/>
                <a:latin typeface="open sans" panose="020B0606030504020204" pitchFamily="34" charset="0"/>
              </a:rPr>
              <a:t>Grant Research Administrators’ Network Team</a:t>
            </a:r>
            <a:endParaRPr lang="en-US" sz="2400" dirty="0">
              <a:solidFill>
                <a:schemeClr val="accent4"/>
              </a:solidFill>
              <a:latin typeface="Arial" charset="0"/>
            </a:endParaRPr>
          </a:p>
        </p:txBody>
      </p:sp>
    </p:spTree>
    <p:extLst>
      <p:ext uri="{BB962C8B-B14F-4D97-AF65-F5344CB8AC3E}">
        <p14:creationId xmlns:p14="http://schemas.microsoft.com/office/powerpoint/2010/main" val="4279422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382000" y="6407944"/>
            <a:ext cx="631032"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10</a:t>
            </a:fld>
            <a:endParaRPr lang="en-US" sz="1400" dirty="0"/>
          </a:p>
        </p:txBody>
      </p:sp>
      <p:sp>
        <p:nvSpPr>
          <p:cNvPr id="16386" name="Rectangle 2"/>
          <p:cNvSpPr>
            <a:spLocks noGrp="1" noChangeArrowheads="1"/>
          </p:cNvSpPr>
          <p:nvPr>
            <p:ph type="title"/>
          </p:nvPr>
        </p:nvSpPr>
        <p:spPr/>
        <p:txBody>
          <a:bodyPr>
            <a:normAutofit/>
          </a:bodyPr>
          <a:lstStyle/>
          <a:p>
            <a:r>
              <a:rPr lang="en-US" sz="4000" dirty="0">
                <a:solidFill>
                  <a:schemeClr val="accent6"/>
                </a:solidFill>
              </a:rPr>
              <a:t>NCURA Peer Review – actions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457200" y="1371600"/>
            <a:ext cx="8382000" cy="5036344"/>
          </a:xfrm>
          <a:solidFill>
            <a:schemeClr val="bg1"/>
          </a:solidFill>
        </p:spPr>
        <p:txBody>
          <a:bodyPr>
            <a:normAutofit/>
          </a:bodyPr>
          <a:lstStyle/>
          <a:p>
            <a:pPr marL="0" indent="0">
              <a:buNone/>
            </a:pPr>
            <a:r>
              <a:rPr lang="en-US" sz="2000" b="1" dirty="0">
                <a:latin typeface="+mj-lt"/>
              </a:rPr>
              <a:t>3. </a:t>
            </a:r>
            <a:r>
              <a:rPr lang="en-US" sz="2000" b="1" i="0" dirty="0">
                <a:solidFill>
                  <a:srgbClr val="000000"/>
                </a:solidFill>
                <a:effectLst/>
                <a:latin typeface="open sans" panose="020B0606030504020204" pitchFamily="34" charset="0"/>
              </a:rPr>
              <a:t>Regular messaging on the importance and expectation for research</a:t>
            </a:r>
          </a:p>
          <a:p>
            <a:pPr marL="0" indent="0">
              <a:buNone/>
            </a:pPr>
            <a:endParaRPr lang="en-US" sz="2000" b="1" dirty="0">
              <a:latin typeface="+mj-lt"/>
            </a:endParaRPr>
          </a:p>
          <a:p>
            <a:pPr marL="0" indent="0">
              <a:buNone/>
            </a:pPr>
            <a:r>
              <a:rPr lang="en-US" sz="2000" b="1" i="0" dirty="0">
                <a:solidFill>
                  <a:srgbClr val="000000"/>
                </a:solidFill>
                <a:effectLst/>
                <a:latin typeface="+mj-lt"/>
              </a:rPr>
              <a:t>RECOMMENDATION</a:t>
            </a:r>
            <a:r>
              <a:rPr lang="en-US" sz="2000" b="0" i="0" dirty="0">
                <a:solidFill>
                  <a:srgbClr val="000000"/>
                </a:solidFill>
                <a:effectLst/>
                <a:latin typeface="+mj-lt"/>
              </a:rPr>
              <a:t>: </a:t>
            </a:r>
            <a:r>
              <a:rPr lang="en-US" sz="2000" b="0" i="0" dirty="0">
                <a:solidFill>
                  <a:srgbClr val="000000"/>
                </a:solidFill>
                <a:effectLst/>
                <a:latin typeface="open sans" panose="020B0606030504020204" pitchFamily="34" charset="0"/>
              </a:rPr>
              <a:t>Chancellor and Provost provide clear and regular messaging on the importance and expectation for research at UMass Boston. The VPR and Deans will implement regular messaging on the role of research, as appropriate to each discipline and faculty member.</a:t>
            </a:r>
            <a:endParaRPr lang="en-US" sz="2000" b="0" i="0" dirty="0">
              <a:solidFill>
                <a:srgbClr val="000000"/>
              </a:solidFill>
              <a:effectLst/>
              <a:latin typeface="+mj-lt"/>
            </a:endParaRPr>
          </a:p>
          <a:p>
            <a:pPr marL="0" indent="0">
              <a:buNone/>
            </a:pPr>
            <a:endParaRPr lang="en-US" sz="2000" b="1" i="0" dirty="0">
              <a:solidFill>
                <a:srgbClr val="000000"/>
              </a:solidFill>
              <a:effectLst/>
              <a:latin typeface="+mj-lt"/>
            </a:endParaRPr>
          </a:p>
          <a:p>
            <a:pPr marL="0" indent="0">
              <a:buNone/>
            </a:pPr>
            <a:r>
              <a:rPr lang="en-US" sz="2000" b="1" i="0" dirty="0">
                <a:solidFill>
                  <a:srgbClr val="000000"/>
                </a:solidFill>
                <a:effectLst/>
                <a:latin typeface="+mj-lt"/>
              </a:rPr>
              <a:t>ACTION PLAN:</a:t>
            </a:r>
          </a:p>
          <a:p>
            <a:pPr marL="713232" lvl="1" indent="-457200"/>
            <a:r>
              <a:rPr lang="en-US" sz="2000" dirty="0">
                <a:solidFill>
                  <a:srgbClr val="000000"/>
                </a:solidFill>
                <a:latin typeface="+mj-lt"/>
              </a:rPr>
              <a:t>Provost’s “</a:t>
            </a:r>
            <a:r>
              <a:rPr lang="en-US" sz="2000" b="1" dirty="0">
                <a:solidFill>
                  <a:srgbClr val="333333"/>
                </a:solidFill>
                <a:effectLst/>
                <a:latin typeface="Arial" panose="020B0604020202020204" pitchFamily="34" charset="0"/>
                <a:ea typeface="Times New Roman" panose="02020603050405020304" pitchFamily="18" charset="0"/>
              </a:rPr>
              <a:t>The Academic Quad – Updates from the Provost”</a:t>
            </a:r>
          </a:p>
          <a:p>
            <a:pPr marL="713232" lvl="1" indent="-457200"/>
            <a:r>
              <a:rPr lang="en-US" sz="2000" b="0" i="0" dirty="0">
                <a:solidFill>
                  <a:srgbClr val="000000"/>
                </a:solidFill>
                <a:effectLst/>
                <a:latin typeface="+mj-lt"/>
              </a:rPr>
              <a:t>Research </a:t>
            </a:r>
            <a:r>
              <a:rPr lang="en-US" sz="2000" dirty="0">
                <a:solidFill>
                  <a:srgbClr val="000000"/>
                </a:solidFill>
                <a:latin typeface="+mj-lt"/>
              </a:rPr>
              <a:t>agenda items on regular Provost/Dean meetings (GRANT forum, Metrics, Policy – Course Buyout)</a:t>
            </a:r>
          </a:p>
          <a:p>
            <a:pPr marL="713232" lvl="1" indent="-457200"/>
            <a:r>
              <a:rPr lang="en-US" sz="2000" dirty="0">
                <a:solidFill>
                  <a:srgbClr val="000000"/>
                </a:solidFill>
                <a:latin typeface="+mj-lt"/>
              </a:rPr>
              <a:t>Strategic Plan (Research and Grand Scholarly Challenges)</a:t>
            </a:r>
          </a:p>
          <a:p>
            <a:pPr marL="713232" lvl="1" indent="-457200"/>
            <a:endParaRPr lang="en-US" sz="2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2615693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382000" y="6407944"/>
            <a:ext cx="631032"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11</a:t>
            </a:fld>
            <a:endParaRPr lang="en-US" sz="1400" dirty="0"/>
          </a:p>
        </p:txBody>
      </p:sp>
      <p:sp>
        <p:nvSpPr>
          <p:cNvPr id="16386" name="Rectangle 2"/>
          <p:cNvSpPr>
            <a:spLocks noGrp="1" noChangeArrowheads="1"/>
          </p:cNvSpPr>
          <p:nvPr>
            <p:ph type="title"/>
          </p:nvPr>
        </p:nvSpPr>
        <p:spPr>
          <a:xfrm>
            <a:off x="457200" y="274638"/>
            <a:ext cx="8229600" cy="731837"/>
          </a:xfrm>
        </p:spPr>
        <p:txBody>
          <a:bodyPr>
            <a:normAutofit/>
          </a:bodyPr>
          <a:lstStyle/>
          <a:p>
            <a:r>
              <a:rPr lang="en-US" sz="4000" dirty="0">
                <a:solidFill>
                  <a:schemeClr val="accent6"/>
                </a:solidFill>
              </a:rPr>
              <a:t>NCURA Peer Review – actions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457200" y="1006475"/>
            <a:ext cx="8382000" cy="5165725"/>
          </a:xfrm>
          <a:solidFill>
            <a:schemeClr val="bg1"/>
          </a:solidFill>
        </p:spPr>
        <p:txBody>
          <a:bodyPr>
            <a:normAutofit fontScale="92500"/>
          </a:bodyPr>
          <a:lstStyle/>
          <a:p>
            <a:pPr marL="0" indent="0">
              <a:lnSpc>
                <a:spcPct val="110000"/>
              </a:lnSpc>
              <a:buNone/>
            </a:pPr>
            <a:r>
              <a:rPr lang="en-US" sz="2200" b="1" dirty="0">
                <a:latin typeface="+mj-lt"/>
              </a:rPr>
              <a:t>4. </a:t>
            </a:r>
            <a:r>
              <a:rPr lang="en-US" sz="2200" b="1" i="0" dirty="0">
                <a:solidFill>
                  <a:srgbClr val="000000"/>
                </a:solidFill>
                <a:effectLst/>
                <a:latin typeface="+mj-lt"/>
              </a:rPr>
              <a:t>Research Development</a:t>
            </a:r>
            <a:endParaRPr lang="en-US" sz="2200" b="1" dirty="0">
              <a:latin typeface="+mj-lt"/>
            </a:endParaRPr>
          </a:p>
          <a:p>
            <a:pPr marL="0" indent="0">
              <a:lnSpc>
                <a:spcPct val="110000"/>
              </a:lnSpc>
              <a:buNone/>
            </a:pPr>
            <a:endParaRPr lang="en-US" sz="2200" b="1" i="0" dirty="0">
              <a:solidFill>
                <a:srgbClr val="000000"/>
              </a:solidFill>
              <a:effectLst/>
              <a:latin typeface="+mj-lt"/>
            </a:endParaRPr>
          </a:p>
          <a:p>
            <a:pPr marL="0" indent="0">
              <a:lnSpc>
                <a:spcPct val="110000"/>
              </a:lnSpc>
              <a:buNone/>
            </a:pPr>
            <a:r>
              <a:rPr lang="en-US" sz="2200" b="1" i="0" dirty="0">
                <a:solidFill>
                  <a:srgbClr val="000000"/>
                </a:solidFill>
                <a:effectLst/>
                <a:latin typeface="+mj-lt"/>
              </a:rPr>
              <a:t>RECOMMENDATION</a:t>
            </a:r>
            <a:r>
              <a:rPr lang="en-US" sz="2200" b="0" i="0" dirty="0">
                <a:solidFill>
                  <a:srgbClr val="000000"/>
                </a:solidFill>
                <a:effectLst/>
                <a:latin typeface="+mj-lt"/>
              </a:rPr>
              <a:t>: Identification of funding opportunities; Increase seed funding and incentives. Collaborate with the Office of Faculty Development to developing a year-long plan for offering focused workshops; identify areas of faculty interest for which there are current federal funding opportunities and explore planning workshops focusing on these areas.</a:t>
            </a:r>
          </a:p>
          <a:p>
            <a:pPr marL="0" indent="0">
              <a:lnSpc>
                <a:spcPct val="110000"/>
              </a:lnSpc>
              <a:buNone/>
            </a:pPr>
            <a:endParaRPr lang="en-US" sz="2200" b="1" i="0" dirty="0">
              <a:solidFill>
                <a:srgbClr val="000000"/>
              </a:solidFill>
              <a:effectLst/>
              <a:latin typeface="+mj-lt"/>
            </a:endParaRPr>
          </a:p>
          <a:p>
            <a:pPr marL="0" indent="0">
              <a:lnSpc>
                <a:spcPct val="110000"/>
              </a:lnSpc>
              <a:buNone/>
            </a:pPr>
            <a:r>
              <a:rPr lang="en-US" sz="2200" b="1" i="0" dirty="0">
                <a:solidFill>
                  <a:srgbClr val="000000"/>
                </a:solidFill>
                <a:effectLst/>
                <a:latin typeface="+mj-lt"/>
              </a:rPr>
              <a:t>ACTION PLAN:</a:t>
            </a:r>
          </a:p>
          <a:p>
            <a:pPr marL="713232" lvl="1" indent="-457200">
              <a:lnSpc>
                <a:spcPct val="110000"/>
              </a:lnSpc>
            </a:pPr>
            <a:r>
              <a:rPr lang="en-US" sz="2200" b="0" i="0" dirty="0">
                <a:solidFill>
                  <a:srgbClr val="000000"/>
                </a:solidFill>
                <a:effectLst/>
                <a:latin typeface="+mj-lt"/>
              </a:rPr>
              <a:t>Short term: updated Finding Funding Opportunities site</a:t>
            </a:r>
          </a:p>
          <a:p>
            <a:pPr marL="713232" lvl="1" indent="-457200">
              <a:lnSpc>
                <a:spcPct val="110000"/>
              </a:lnSpc>
            </a:pPr>
            <a:r>
              <a:rPr lang="en-US" sz="2200" dirty="0">
                <a:solidFill>
                  <a:srgbClr val="000000"/>
                </a:solidFill>
                <a:latin typeface="+mj-lt"/>
              </a:rPr>
              <a:t>Dependent upon resources and strategic planning (Grand Scholarly Challenges)</a:t>
            </a:r>
            <a:endParaRPr lang="en-US" sz="2200" dirty="0">
              <a:solidFill>
                <a:schemeClr val="accent4"/>
              </a:solidFill>
              <a:latin typeface="+mj-lt"/>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2527147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534400" y="6407944"/>
            <a:ext cx="478632"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12</a:t>
            </a:fld>
            <a:endParaRPr lang="en-US" sz="1400" dirty="0"/>
          </a:p>
        </p:txBody>
      </p:sp>
      <p:sp>
        <p:nvSpPr>
          <p:cNvPr id="16386" name="Rectangle 2"/>
          <p:cNvSpPr>
            <a:spLocks noGrp="1" noChangeArrowheads="1"/>
          </p:cNvSpPr>
          <p:nvPr>
            <p:ph type="title"/>
          </p:nvPr>
        </p:nvSpPr>
        <p:spPr>
          <a:xfrm>
            <a:off x="457200" y="274638"/>
            <a:ext cx="8229600" cy="731837"/>
          </a:xfrm>
        </p:spPr>
        <p:txBody>
          <a:bodyPr>
            <a:normAutofit/>
          </a:bodyPr>
          <a:lstStyle/>
          <a:p>
            <a:r>
              <a:rPr lang="en-US" sz="4000" dirty="0">
                <a:solidFill>
                  <a:schemeClr val="accent6"/>
                </a:solidFill>
              </a:rPr>
              <a:t>NCURA Peer Review – actions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304800" y="1006474"/>
            <a:ext cx="8382000" cy="5013326"/>
          </a:xfrm>
          <a:solidFill>
            <a:schemeClr val="bg1"/>
          </a:solidFill>
        </p:spPr>
        <p:txBody>
          <a:bodyPr>
            <a:noAutofit/>
          </a:bodyPr>
          <a:lstStyle/>
          <a:p>
            <a:pPr marL="0" indent="0">
              <a:buNone/>
            </a:pPr>
            <a:r>
              <a:rPr lang="en-US" sz="2000" b="1" dirty="0">
                <a:latin typeface="+mj-lt"/>
              </a:rPr>
              <a:t>5. </a:t>
            </a:r>
            <a:r>
              <a:rPr lang="en-US" sz="2000" b="1" i="0" dirty="0">
                <a:solidFill>
                  <a:srgbClr val="000000"/>
                </a:solidFill>
                <a:effectLst/>
                <a:latin typeface="+mj-lt"/>
              </a:rPr>
              <a:t>Kuali</a:t>
            </a:r>
            <a:endParaRPr lang="en-US" sz="2000" b="1" dirty="0">
              <a:latin typeface="+mj-lt"/>
            </a:endParaRPr>
          </a:p>
          <a:p>
            <a:pPr marL="0" indent="0">
              <a:buNone/>
            </a:pPr>
            <a:endParaRPr lang="en-US" sz="2000" b="1" i="0" dirty="0">
              <a:solidFill>
                <a:srgbClr val="000000"/>
              </a:solidFill>
              <a:effectLst/>
              <a:latin typeface="+mj-lt"/>
            </a:endParaRPr>
          </a:p>
          <a:p>
            <a:pPr marL="0" indent="0">
              <a:buNone/>
            </a:pPr>
            <a:r>
              <a:rPr lang="en-US" sz="2000" b="1" i="0" dirty="0">
                <a:solidFill>
                  <a:srgbClr val="000000"/>
                </a:solidFill>
                <a:effectLst/>
                <a:latin typeface="+mj-lt"/>
              </a:rPr>
              <a:t>RECOMMENDATION</a:t>
            </a:r>
            <a:r>
              <a:rPr lang="en-US" sz="2000" b="0" i="0" dirty="0">
                <a:solidFill>
                  <a:srgbClr val="000000"/>
                </a:solidFill>
                <a:effectLst/>
                <a:latin typeface="+mj-lt"/>
              </a:rPr>
              <a:t>: Continue to prioritize implementation of Kuali Research. Managing proposal development and submission by email, and manually keying in awards, Kuali will reduce the amount of manual data entry saving staff time as well as reducing errors and will connect research compliance functions. Ensure long-term plan for supporting any IT related needs that arise after implementation; </a:t>
            </a:r>
          </a:p>
          <a:p>
            <a:pPr marL="0" indent="0">
              <a:buNone/>
            </a:pPr>
            <a:endParaRPr lang="en-US" sz="2000" b="1" i="0" dirty="0">
              <a:solidFill>
                <a:srgbClr val="000000"/>
              </a:solidFill>
              <a:effectLst/>
              <a:latin typeface="+mj-lt"/>
            </a:endParaRPr>
          </a:p>
          <a:p>
            <a:pPr marL="0" indent="0">
              <a:buNone/>
            </a:pPr>
            <a:r>
              <a:rPr lang="en-US" sz="2000" b="1" i="0" dirty="0">
                <a:solidFill>
                  <a:srgbClr val="000000"/>
                </a:solidFill>
                <a:effectLst/>
                <a:latin typeface="+mj-lt"/>
              </a:rPr>
              <a:t>ACTION PLAN:</a:t>
            </a:r>
          </a:p>
          <a:p>
            <a:pPr marL="713232" lvl="1" indent="-457200"/>
            <a:r>
              <a:rPr lang="en-US" sz="2000" b="0" i="0" dirty="0">
                <a:solidFill>
                  <a:srgbClr val="000000"/>
                </a:solidFill>
                <a:effectLst/>
                <a:latin typeface="+mj-lt"/>
              </a:rPr>
              <a:t>Implemented modules: </a:t>
            </a:r>
            <a:r>
              <a:rPr lang="en-US" sz="2000" dirty="0">
                <a:solidFill>
                  <a:srgbClr val="000000"/>
                </a:solidFill>
                <a:latin typeface="+mj-lt"/>
              </a:rPr>
              <a:t>Institutional Proposal; Awards, IACUC and COI</a:t>
            </a:r>
          </a:p>
          <a:p>
            <a:pPr marL="713232" lvl="1" indent="-457200"/>
            <a:r>
              <a:rPr lang="en-US" sz="2000" b="0" i="0" dirty="0">
                <a:solidFill>
                  <a:srgbClr val="000000"/>
                </a:solidFill>
                <a:effectLst/>
                <a:latin typeface="+mj-lt"/>
              </a:rPr>
              <a:t>In Process:</a:t>
            </a:r>
          </a:p>
          <a:p>
            <a:pPr marL="950976" lvl="2" indent="-457200"/>
            <a:r>
              <a:rPr lang="en-US" sz="2000" b="0" i="0" dirty="0">
                <a:solidFill>
                  <a:srgbClr val="000000"/>
                </a:solidFill>
                <a:effectLst/>
                <a:latin typeface="+mj-lt"/>
              </a:rPr>
              <a:t>IRB </a:t>
            </a:r>
            <a:r>
              <a:rPr lang="en-US" sz="2000" dirty="0">
                <a:solidFill>
                  <a:srgbClr val="000000"/>
                </a:solidFill>
                <a:latin typeface="+mj-lt"/>
              </a:rPr>
              <a:t>in January 2022</a:t>
            </a:r>
          </a:p>
          <a:p>
            <a:pPr marL="950976" lvl="2" indent="-457200"/>
            <a:r>
              <a:rPr lang="en-US" sz="2000" b="0" i="0" dirty="0">
                <a:solidFill>
                  <a:srgbClr val="000000"/>
                </a:solidFill>
                <a:effectLst/>
                <a:latin typeface="+mj-lt"/>
              </a:rPr>
              <a:t>Proposal Development module - planning starting</a:t>
            </a:r>
            <a:endParaRPr lang="en-US" sz="2000" dirty="0">
              <a:solidFill>
                <a:schemeClr val="accent4"/>
              </a:solidFill>
              <a:latin typeface="+mj-lt"/>
            </a:endParaRPr>
          </a:p>
        </p:txBody>
      </p:sp>
    </p:spTree>
    <p:extLst>
      <p:ext uri="{BB962C8B-B14F-4D97-AF65-F5344CB8AC3E}">
        <p14:creationId xmlns:p14="http://schemas.microsoft.com/office/powerpoint/2010/main" val="2764188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458200" y="6407944"/>
            <a:ext cx="554832"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13</a:t>
            </a:fld>
            <a:endParaRPr lang="en-US" sz="1400" dirty="0"/>
          </a:p>
        </p:txBody>
      </p:sp>
      <p:sp>
        <p:nvSpPr>
          <p:cNvPr id="16386" name="Rectangle 2"/>
          <p:cNvSpPr>
            <a:spLocks noGrp="1" noChangeArrowheads="1"/>
          </p:cNvSpPr>
          <p:nvPr>
            <p:ph type="title"/>
          </p:nvPr>
        </p:nvSpPr>
        <p:spPr>
          <a:xfrm>
            <a:off x="457200" y="274638"/>
            <a:ext cx="8229600" cy="731837"/>
          </a:xfrm>
        </p:spPr>
        <p:txBody>
          <a:bodyPr>
            <a:normAutofit/>
          </a:bodyPr>
          <a:lstStyle/>
          <a:p>
            <a:r>
              <a:rPr lang="en-US" sz="4000" dirty="0">
                <a:solidFill>
                  <a:schemeClr val="accent6"/>
                </a:solidFill>
              </a:rPr>
              <a:t>NCURA Peer Review – actions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457200" y="1006474"/>
            <a:ext cx="8382000" cy="5165726"/>
          </a:xfrm>
          <a:solidFill>
            <a:schemeClr val="bg1"/>
          </a:solidFill>
        </p:spPr>
        <p:txBody>
          <a:bodyPr>
            <a:noAutofit/>
          </a:bodyPr>
          <a:lstStyle/>
          <a:p>
            <a:pPr marL="0" indent="0">
              <a:buNone/>
            </a:pPr>
            <a:r>
              <a:rPr lang="en-US" sz="2000" b="1" dirty="0">
                <a:latin typeface="+mj-lt"/>
              </a:rPr>
              <a:t>6. </a:t>
            </a:r>
            <a:r>
              <a:rPr lang="en-US" sz="2000" b="1" i="0" dirty="0">
                <a:solidFill>
                  <a:srgbClr val="000000"/>
                </a:solidFill>
                <a:effectLst/>
                <a:latin typeface="open sans" panose="020B0606030504020204" pitchFamily="34" charset="0"/>
              </a:rPr>
              <a:t>Financial management</a:t>
            </a:r>
          </a:p>
          <a:p>
            <a:pPr marL="0" indent="0">
              <a:buNone/>
            </a:pPr>
            <a:endParaRPr lang="en-US" sz="2000" b="1" dirty="0">
              <a:latin typeface="+mj-lt"/>
            </a:endParaRPr>
          </a:p>
          <a:p>
            <a:pPr marL="0" indent="0">
              <a:buNone/>
            </a:pPr>
            <a:r>
              <a:rPr lang="en-US" sz="2000" b="1" i="0" dirty="0">
                <a:solidFill>
                  <a:srgbClr val="000000"/>
                </a:solidFill>
                <a:effectLst/>
                <a:latin typeface="+mj-lt"/>
              </a:rPr>
              <a:t>RECOMMENDATION</a:t>
            </a:r>
            <a:r>
              <a:rPr lang="en-US" sz="2000" b="0" i="0" dirty="0">
                <a:solidFill>
                  <a:srgbClr val="000000"/>
                </a:solidFill>
                <a:effectLst/>
                <a:latin typeface="+mj-lt"/>
              </a:rPr>
              <a:t>: </a:t>
            </a:r>
            <a:r>
              <a:rPr lang="en-US" sz="2000" b="0" i="0" dirty="0">
                <a:solidFill>
                  <a:srgbClr val="000000"/>
                </a:solidFill>
                <a:effectLst/>
                <a:latin typeface="open sans" panose="020B0606030504020204" pitchFamily="34" charset="0"/>
              </a:rPr>
              <a:t>Establish expectations to help faculty fiscally manage their projects; provide reports and training - establish standard business practices and identify any central or unit staff responsible; define who holds responsibility for training in the use of Summit and implement training regularly for existing and new users; provide faculty regular and accurate grant reporting from PeopleSoft or Summit, including burn rates to PIs and other staff who assist with post-award management. </a:t>
            </a:r>
          </a:p>
          <a:p>
            <a:pPr marL="0" indent="0">
              <a:buNone/>
            </a:pPr>
            <a:endParaRPr lang="en-US" sz="2000" b="1" i="0" dirty="0">
              <a:solidFill>
                <a:srgbClr val="000000"/>
              </a:solidFill>
              <a:effectLst/>
              <a:latin typeface="+mj-lt"/>
            </a:endParaRPr>
          </a:p>
          <a:p>
            <a:pPr marL="0" indent="0">
              <a:buNone/>
            </a:pPr>
            <a:r>
              <a:rPr lang="en-US" sz="2000" b="1" i="0" dirty="0">
                <a:solidFill>
                  <a:srgbClr val="000000"/>
                </a:solidFill>
                <a:effectLst/>
                <a:latin typeface="+mj-lt"/>
              </a:rPr>
              <a:t>ACTION PLAN:</a:t>
            </a:r>
          </a:p>
          <a:p>
            <a:pPr marL="713232" lvl="1" indent="-457200"/>
            <a:r>
              <a:rPr lang="en-US" sz="2000" b="0" i="0" dirty="0">
                <a:solidFill>
                  <a:srgbClr val="000000"/>
                </a:solidFill>
                <a:effectLst/>
                <a:latin typeface="open sans" panose="020B0606030504020204" pitchFamily="34" charset="0"/>
              </a:rPr>
              <a:t>Financial management focus area of 2021-22 GRANT Forum</a:t>
            </a:r>
          </a:p>
          <a:p>
            <a:pPr marL="713232" lvl="1" indent="-457200"/>
            <a:r>
              <a:rPr lang="en-US" sz="2000" dirty="0">
                <a:solidFill>
                  <a:srgbClr val="000000"/>
                </a:solidFill>
                <a:latin typeface="open sans" panose="020B0606030504020204" pitchFamily="34" charset="0"/>
              </a:rPr>
              <a:t>Targeted Summit training in 2022</a:t>
            </a:r>
            <a:endParaRPr lang="en-US" sz="2000" b="0" i="0" dirty="0">
              <a:solidFill>
                <a:srgbClr val="000000"/>
              </a:solidFill>
              <a:effectLst/>
              <a:latin typeface="open sans" panose="020B0606030504020204" pitchFamily="34" charset="0"/>
            </a:endParaRPr>
          </a:p>
          <a:p>
            <a:pPr marL="713232" lvl="1" indent="-457200"/>
            <a:r>
              <a:rPr lang="en-US" sz="2000" b="0" i="0" dirty="0">
                <a:solidFill>
                  <a:srgbClr val="000000"/>
                </a:solidFill>
                <a:effectLst/>
                <a:latin typeface="open sans" panose="020B0606030504020204" pitchFamily="34" charset="0"/>
              </a:rPr>
              <a:t>Contingent upon #1 ORSP Staffing, #2 Unit Staffing and Structure</a:t>
            </a:r>
          </a:p>
        </p:txBody>
      </p:sp>
    </p:spTree>
    <p:extLst>
      <p:ext uri="{BB962C8B-B14F-4D97-AF65-F5344CB8AC3E}">
        <p14:creationId xmlns:p14="http://schemas.microsoft.com/office/powerpoint/2010/main" val="719489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305800" y="6407944"/>
            <a:ext cx="707232"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14</a:t>
            </a:fld>
            <a:endParaRPr lang="en-US" sz="1400" dirty="0"/>
          </a:p>
        </p:txBody>
      </p:sp>
      <p:sp>
        <p:nvSpPr>
          <p:cNvPr id="16386" name="Rectangle 2"/>
          <p:cNvSpPr>
            <a:spLocks noGrp="1" noChangeArrowheads="1"/>
          </p:cNvSpPr>
          <p:nvPr>
            <p:ph type="title"/>
          </p:nvPr>
        </p:nvSpPr>
        <p:spPr>
          <a:xfrm>
            <a:off x="457200" y="274638"/>
            <a:ext cx="8229600" cy="731837"/>
          </a:xfrm>
        </p:spPr>
        <p:txBody>
          <a:bodyPr>
            <a:normAutofit/>
          </a:bodyPr>
          <a:lstStyle/>
          <a:p>
            <a:r>
              <a:rPr lang="en-US" sz="4000" dirty="0">
                <a:solidFill>
                  <a:schemeClr val="accent6"/>
                </a:solidFill>
              </a:rPr>
              <a:t>NCURA Peer Review – actions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457200" y="1006474"/>
            <a:ext cx="7696200" cy="5165726"/>
          </a:xfrm>
          <a:solidFill>
            <a:schemeClr val="bg1"/>
          </a:solidFill>
        </p:spPr>
        <p:txBody>
          <a:bodyPr>
            <a:noAutofit/>
          </a:bodyPr>
          <a:lstStyle/>
          <a:p>
            <a:pPr marL="0" indent="0">
              <a:buNone/>
            </a:pPr>
            <a:r>
              <a:rPr lang="en-US" sz="2000" b="1" dirty="0">
                <a:latin typeface="+mj-lt"/>
              </a:rPr>
              <a:t>7. Reporting</a:t>
            </a:r>
          </a:p>
          <a:p>
            <a:pPr marL="0" indent="0">
              <a:buNone/>
            </a:pPr>
            <a:endParaRPr lang="en-US" sz="2000" b="1" i="0" dirty="0">
              <a:solidFill>
                <a:srgbClr val="000000"/>
              </a:solidFill>
              <a:effectLst/>
              <a:latin typeface="+mj-lt"/>
            </a:endParaRPr>
          </a:p>
          <a:p>
            <a:pPr marL="0" indent="0">
              <a:buNone/>
            </a:pPr>
            <a:r>
              <a:rPr lang="en-US" sz="2000" b="1" i="0" dirty="0">
                <a:solidFill>
                  <a:srgbClr val="000000"/>
                </a:solidFill>
                <a:effectLst/>
                <a:latin typeface="+mj-lt"/>
              </a:rPr>
              <a:t>RECOMMENDATION</a:t>
            </a:r>
            <a:r>
              <a:rPr lang="en-US" sz="2000" b="0" i="0" dirty="0">
                <a:solidFill>
                  <a:srgbClr val="000000"/>
                </a:solidFill>
                <a:effectLst/>
                <a:latin typeface="+mj-lt"/>
              </a:rPr>
              <a:t>: Collaborate with the colleges, centers and institutes to assess needs and define the scope and depth of regular data reporting. Develop a system for tracking and reporting key performance metrics; push out activity reports monthly to the Deans, Directors and leaders to keep research activity visible and allow key academic leadership to be cognizant of activity currently occurring.</a:t>
            </a:r>
          </a:p>
          <a:p>
            <a:pPr marL="0" indent="0">
              <a:buNone/>
            </a:pPr>
            <a:endParaRPr lang="en-US" sz="2000" b="1" i="0" dirty="0">
              <a:solidFill>
                <a:srgbClr val="000000"/>
              </a:solidFill>
              <a:effectLst/>
              <a:latin typeface="+mj-lt"/>
            </a:endParaRPr>
          </a:p>
          <a:p>
            <a:pPr marL="0" indent="0">
              <a:buNone/>
            </a:pPr>
            <a:r>
              <a:rPr lang="en-US" sz="2000" b="1" i="0" dirty="0">
                <a:solidFill>
                  <a:srgbClr val="000000"/>
                </a:solidFill>
                <a:effectLst/>
                <a:latin typeface="+mj-lt"/>
              </a:rPr>
              <a:t>ACTION PLAN:</a:t>
            </a:r>
          </a:p>
          <a:p>
            <a:pPr marL="342900" indent="-342900">
              <a:buFontTx/>
              <a:buChar char="-"/>
            </a:pPr>
            <a:r>
              <a:rPr lang="en-US" sz="2000" dirty="0">
                <a:solidFill>
                  <a:srgbClr val="000000"/>
                </a:solidFill>
                <a:latin typeface="+mj-lt"/>
              </a:rPr>
              <a:t>Current: quarterly reporting to Deans</a:t>
            </a:r>
          </a:p>
          <a:p>
            <a:pPr marL="342900" indent="-342900">
              <a:buFontTx/>
              <a:buChar char="-"/>
            </a:pPr>
            <a:r>
              <a:rPr lang="en-US" sz="2000" i="0" dirty="0">
                <a:solidFill>
                  <a:srgbClr val="000000"/>
                </a:solidFill>
                <a:effectLst/>
                <a:latin typeface="+mj-lt"/>
              </a:rPr>
              <a:t>Future: Needs assessment; resources, Kuali data</a:t>
            </a:r>
          </a:p>
        </p:txBody>
      </p:sp>
    </p:spTree>
    <p:extLst>
      <p:ext uri="{BB962C8B-B14F-4D97-AF65-F5344CB8AC3E}">
        <p14:creationId xmlns:p14="http://schemas.microsoft.com/office/powerpoint/2010/main" val="13338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458200" y="6407944"/>
            <a:ext cx="554832"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15</a:t>
            </a:fld>
            <a:endParaRPr lang="en-US" sz="1400" dirty="0"/>
          </a:p>
        </p:txBody>
      </p:sp>
      <p:sp>
        <p:nvSpPr>
          <p:cNvPr id="16386" name="Rectangle 2"/>
          <p:cNvSpPr>
            <a:spLocks noGrp="1" noChangeArrowheads="1"/>
          </p:cNvSpPr>
          <p:nvPr>
            <p:ph type="title"/>
          </p:nvPr>
        </p:nvSpPr>
        <p:spPr>
          <a:xfrm>
            <a:off x="457200" y="274638"/>
            <a:ext cx="8229600" cy="731837"/>
          </a:xfrm>
        </p:spPr>
        <p:txBody>
          <a:bodyPr>
            <a:normAutofit/>
          </a:bodyPr>
          <a:lstStyle/>
          <a:p>
            <a:r>
              <a:rPr lang="en-US" sz="4000" dirty="0">
                <a:solidFill>
                  <a:schemeClr val="accent6"/>
                </a:solidFill>
              </a:rPr>
              <a:t>NCURA Peer Review – actions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304800" y="987425"/>
            <a:ext cx="8382000" cy="5165726"/>
          </a:xfrm>
          <a:solidFill>
            <a:schemeClr val="bg1"/>
          </a:solidFill>
        </p:spPr>
        <p:txBody>
          <a:bodyPr>
            <a:noAutofit/>
          </a:bodyPr>
          <a:lstStyle/>
          <a:p>
            <a:pPr marL="0" indent="0">
              <a:buNone/>
            </a:pPr>
            <a:r>
              <a:rPr lang="en-US" sz="2400" b="1" dirty="0">
                <a:latin typeface="+mj-lt"/>
              </a:rPr>
              <a:t>8. Faculty Research Committee</a:t>
            </a:r>
          </a:p>
          <a:p>
            <a:pPr marL="0" indent="0">
              <a:buNone/>
            </a:pPr>
            <a:endParaRPr lang="en-US" sz="2400" b="1" i="0" dirty="0">
              <a:solidFill>
                <a:srgbClr val="000000"/>
              </a:solidFill>
              <a:effectLst/>
              <a:latin typeface="+mj-lt"/>
            </a:endParaRPr>
          </a:p>
          <a:p>
            <a:pPr marL="0" indent="0">
              <a:buNone/>
            </a:pPr>
            <a:r>
              <a:rPr lang="en-US" sz="2400" b="1" i="0" dirty="0">
                <a:solidFill>
                  <a:srgbClr val="000000"/>
                </a:solidFill>
                <a:effectLst/>
                <a:latin typeface="+mj-lt"/>
              </a:rPr>
              <a:t>RECOMMENDATION</a:t>
            </a:r>
            <a:r>
              <a:rPr lang="en-US" sz="2400" b="0" i="0" dirty="0">
                <a:solidFill>
                  <a:srgbClr val="000000"/>
                </a:solidFill>
                <a:effectLst/>
                <a:latin typeface="+mj-lt"/>
              </a:rPr>
              <a:t>: </a:t>
            </a:r>
            <a:r>
              <a:rPr lang="en-US" sz="2400" b="0" i="0" dirty="0">
                <a:solidFill>
                  <a:srgbClr val="000000"/>
                </a:solidFill>
                <a:effectLst/>
                <a:latin typeface="open sans" panose="020B0606030504020204" pitchFamily="34" charset="0"/>
              </a:rPr>
              <a:t>Create faculty advisory committee of research of senior research-active faculty. This will enable additional faculty input directly from the group that is impacted by policies, procedures, and practices related to the research enterprise. This group could bring forward various issues that impact their ability to seek funding and manage that funding once received.</a:t>
            </a:r>
          </a:p>
          <a:p>
            <a:pPr marL="0" indent="0">
              <a:buNone/>
            </a:pPr>
            <a:endParaRPr lang="en-US" sz="2400" b="1" i="0" dirty="0">
              <a:solidFill>
                <a:srgbClr val="000000"/>
              </a:solidFill>
              <a:effectLst/>
              <a:latin typeface="+mj-lt"/>
            </a:endParaRPr>
          </a:p>
          <a:p>
            <a:pPr marL="0" indent="0">
              <a:buNone/>
            </a:pPr>
            <a:r>
              <a:rPr lang="en-US" sz="2400" b="1" i="0" dirty="0">
                <a:solidFill>
                  <a:srgbClr val="000000"/>
                </a:solidFill>
                <a:effectLst/>
                <a:latin typeface="+mj-lt"/>
              </a:rPr>
              <a:t>ACTION PLAN:</a:t>
            </a:r>
          </a:p>
          <a:p>
            <a:pPr marL="713232" lvl="1" indent="-457200"/>
            <a:r>
              <a:rPr lang="en-US" sz="2400" b="0" i="0" dirty="0">
                <a:solidFill>
                  <a:srgbClr val="000000"/>
                </a:solidFill>
                <a:effectLst/>
                <a:latin typeface="open sans" panose="020B0606030504020204" pitchFamily="34" charset="0"/>
              </a:rPr>
              <a:t>TBD/ working with the Faculty Council  subcommittee for research</a:t>
            </a:r>
          </a:p>
        </p:txBody>
      </p:sp>
    </p:spTree>
    <p:extLst>
      <p:ext uri="{BB962C8B-B14F-4D97-AF65-F5344CB8AC3E}">
        <p14:creationId xmlns:p14="http://schemas.microsoft.com/office/powerpoint/2010/main" val="1334962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305800" y="6407944"/>
            <a:ext cx="707232"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16</a:t>
            </a:fld>
            <a:endParaRPr lang="en-US" sz="1400" dirty="0"/>
          </a:p>
        </p:txBody>
      </p:sp>
      <p:sp>
        <p:nvSpPr>
          <p:cNvPr id="16386" name="Rectangle 2"/>
          <p:cNvSpPr>
            <a:spLocks noGrp="1" noChangeArrowheads="1"/>
          </p:cNvSpPr>
          <p:nvPr>
            <p:ph type="title"/>
          </p:nvPr>
        </p:nvSpPr>
        <p:spPr/>
        <p:txBody>
          <a:bodyPr/>
          <a:lstStyle/>
          <a:p>
            <a:r>
              <a:rPr lang="en-US" sz="4000" b="1" dirty="0">
                <a:solidFill>
                  <a:srgbClr val="800000"/>
                </a:solidFill>
                <a:latin typeface="Arial" charset="0"/>
              </a:rPr>
              <a:t>Agenda</a:t>
            </a:r>
          </a:p>
        </p:txBody>
      </p:sp>
      <p:sp>
        <p:nvSpPr>
          <p:cNvPr id="16387" name="Rectangle 3"/>
          <p:cNvSpPr>
            <a:spLocks noGrp="1" noChangeArrowheads="1"/>
          </p:cNvSpPr>
          <p:nvPr>
            <p:ph type="body" idx="1"/>
          </p:nvPr>
        </p:nvSpPr>
        <p:spPr>
          <a:xfrm>
            <a:off x="685800" y="1371600"/>
            <a:ext cx="8001000" cy="4495800"/>
          </a:xfrm>
          <a:solidFill>
            <a:schemeClr val="bg1"/>
          </a:solidFill>
        </p:spPr>
        <p:txBody>
          <a:bodyPr>
            <a:normAutofit lnSpcReduction="10000"/>
          </a:bodyPr>
          <a:lstStyle/>
          <a:p>
            <a:pPr marL="742950" indent="-742950" eaLnBrk="1" hangingPunct="1">
              <a:lnSpc>
                <a:spcPct val="150000"/>
              </a:lnSpc>
              <a:buFontTx/>
              <a:buAutoNum type="arabicPeriod"/>
            </a:pPr>
            <a:r>
              <a:rPr lang="en-US" sz="2000" dirty="0"/>
              <a:t>News/Updates</a:t>
            </a:r>
          </a:p>
          <a:p>
            <a:pPr marL="742950" indent="-742950" eaLnBrk="1" hangingPunct="1">
              <a:lnSpc>
                <a:spcPct val="150000"/>
              </a:lnSpc>
              <a:buFontTx/>
              <a:buAutoNum type="arabicPeriod"/>
            </a:pPr>
            <a:r>
              <a:rPr lang="en-US" sz="2000" dirty="0"/>
              <a:t>Campus Closure Issues</a:t>
            </a:r>
          </a:p>
          <a:p>
            <a:pPr marL="742950" indent="-742950" eaLnBrk="1" hangingPunct="1">
              <a:lnSpc>
                <a:spcPct val="150000"/>
              </a:lnSpc>
              <a:buFontTx/>
              <a:buAutoNum type="arabicPeriod"/>
            </a:pPr>
            <a:r>
              <a:rPr lang="en-US" sz="2000" dirty="0"/>
              <a:t>NCURA Peer Review </a:t>
            </a:r>
          </a:p>
          <a:p>
            <a:pPr marL="742950" indent="-742950" eaLnBrk="1" hangingPunct="1">
              <a:lnSpc>
                <a:spcPct val="110000"/>
              </a:lnSpc>
              <a:buFontTx/>
              <a:buAutoNum type="arabicPeriod"/>
            </a:pPr>
            <a:r>
              <a:rPr lang="en-US" altLang="en-US" sz="3200" b="1" dirty="0">
                <a:latin typeface="+mj-lt"/>
                <a:ea typeface="Palatino" pitchFamily="2" charset="77"/>
              </a:rPr>
              <a:t>Disclosures, Conflicts of Interest, Conflicts of Commitment, and Foreign Engagement/ Kuali COI module </a:t>
            </a:r>
            <a:endParaRPr lang="en-US" sz="3200" b="1" dirty="0">
              <a:latin typeface="+mj-lt"/>
              <a:ea typeface="Palatino" pitchFamily="2" charset="77"/>
            </a:endParaRPr>
          </a:p>
          <a:p>
            <a:pPr marL="742950" indent="-742950" eaLnBrk="1" hangingPunct="1">
              <a:lnSpc>
                <a:spcPct val="150000"/>
              </a:lnSpc>
              <a:buFontTx/>
              <a:buAutoNum type="arabicPeriod"/>
            </a:pPr>
            <a:r>
              <a:rPr lang="en-US" sz="2000" dirty="0"/>
              <a:t>Policy and Procedures</a:t>
            </a:r>
          </a:p>
          <a:p>
            <a:pPr marL="742950" indent="-742950" eaLnBrk="1" hangingPunct="1">
              <a:lnSpc>
                <a:spcPct val="150000"/>
              </a:lnSpc>
              <a:buFontTx/>
              <a:buAutoNum type="arabicPeriod"/>
            </a:pPr>
            <a:r>
              <a:rPr lang="en-US" sz="2000" dirty="0"/>
              <a:t>Open Questions/Comments</a:t>
            </a: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3893963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04583984-2969-AB4C-A407-152A117FDE6C}"/>
              </a:ext>
            </a:extLst>
          </p:cNvPr>
          <p:cNvSpPr>
            <a:spLocks noGrp="1" noChangeArrowheads="1"/>
          </p:cNvSpPr>
          <p:nvPr>
            <p:ph type="title"/>
          </p:nvPr>
        </p:nvSpPr>
        <p:spPr>
          <a:xfrm>
            <a:off x="457200" y="-228600"/>
            <a:ext cx="8229600" cy="1143000"/>
          </a:xfrm>
        </p:spPr>
        <p:txBody>
          <a:bodyPr>
            <a:normAutofit fontScale="90000"/>
          </a:bodyPr>
          <a:lstStyle/>
          <a:p>
            <a:pPr marL="54864" algn="ctr" fontAlgn="auto">
              <a:spcAft>
                <a:spcPts val="0"/>
              </a:spcAft>
              <a:defRPr/>
            </a:pPr>
            <a:br>
              <a:rPr lang="en-US" sz="6000" b="1" dirty="0">
                <a:solidFill>
                  <a:schemeClr val="tx2">
                    <a:tint val="100000"/>
                    <a:shade val="90000"/>
                    <a:satMod val="250000"/>
                    <a:alpha val="100000"/>
                  </a:schemeClr>
                </a:solidFill>
              </a:rPr>
            </a:br>
            <a:endParaRPr lang="en-US" sz="4900" dirty="0">
              <a:solidFill>
                <a:srgbClr val="0070C0"/>
              </a:solidFill>
            </a:endParaRPr>
          </a:p>
        </p:txBody>
      </p:sp>
      <p:sp>
        <p:nvSpPr>
          <p:cNvPr id="4098" name="Rectangle 5">
            <a:extLst>
              <a:ext uri="{FF2B5EF4-FFF2-40B4-BE49-F238E27FC236}">
                <a16:creationId xmlns:a16="http://schemas.microsoft.com/office/drawing/2014/main" id="{39A67029-0868-D645-89B6-3D254F35D10A}"/>
              </a:ext>
            </a:extLst>
          </p:cNvPr>
          <p:cNvSpPr>
            <a:spLocks noGrp="1" noChangeArrowheads="1"/>
          </p:cNvSpPr>
          <p:nvPr>
            <p:ph idx="1"/>
          </p:nvPr>
        </p:nvSpPr>
        <p:spPr>
          <a:xfrm>
            <a:off x="723900" y="3124200"/>
            <a:ext cx="7696200" cy="3124200"/>
          </a:xfrm>
        </p:spPr>
        <p:txBody>
          <a:bodyPr>
            <a:normAutofit fontScale="92500" lnSpcReduction="20000"/>
          </a:bodyPr>
          <a:lstStyle/>
          <a:p>
            <a:pPr>
              <a:buFont typeface="Wingdings" pitchFamily="2" charset="2"/>
              <a:buNone/>
            </a:pPr>
            <a:endParaRPr lang="en-US" altLang="en-US" dirty="0">
              <a:latin typeface="Arial Unicode MS" panose="020B0604020202020204" pitchFamily="34" charset="-128"/>
              <a:ea typeface="ＭＳ Ｐゴシック" panose="020B0600070205080204" pitchFamily="34" charset="-128"/>
            </a:endParaRPr>
          </a:p>
          <a:p>
            <a:pPr algn="ctr">
              <a:buFont typeface="Wingdings" pitchFamily="2" charset="2"/>
              <a:buNone/>
            </a:pPr>
            <a:endParaRPr lang="en-US" altLang="en-US" sz="3200" b="1" dirty="0">
              <a:ea typeface="ＭＳ Ｐゴシック" panose="020B0600070205080204" pitchFamily="34" charset="-128"/>
              <a:cs typeface="Arial" panose="020B0604020202020204" pitchFamily="34" charset="0"/>
            </a:endParaRPr>
          </a:p>
          <a:p>
            <a:pPr algn="ctr">
              <a:buFont typeface="Wingdings" pitchFamily="2" charset="2"/>
              <a:buNone/>
            </a:pPr>
            <a:endParaRPr lang="en-US" altLang="en-US" sz="2800" b="1" dirty="0">
              <a:ea typeface="ＭＳ Ｐゴシック" panose="020B0600070205080204" pitchFamily="34" charset="-128"/>
              <a:cs typeface="Arial" panose="020B0604020202020204" pitchFamily="34" charset="0"/>
            </a:endParaRPr>
          </a:p>
          <a:p>
            <a:pPr algn="ctr">
              <a:buFont typeface="Wingdings" pitchFamily="2" charset="2"/>
              <a:buNone/>
            </a:pPr>
            <a:r>
              <a:rPr lang="en-US" altLang="en-US" sz="3200" b="1" dirty="0">
                <a:latin typeface="+mj-lt"/>
                <a:ea typeface="Palatino" pitchFamily="2" charset="77"/>
                <a:cs typeface="Arial" panose="020B0604020202020204" pitchFamily="34" charset="0"/>
              </a:rPr>
              <a:t>Tracey L. Poston, PhD</a:t>
            </a:r>
          </a:p>
          <a:p>
            <a:pPr algn="ctr">
              <a:buFont typeface="Wingdings" pitchFamily="2" charset="2"/>
              <a:buNone/>
            </a:pPr>
            <a:r>
              <a:rPr lang="en-US" altLang="en-US" sz="3200" dirty="0">
                <a:latin typeface="+mj-lt"/>
                <a:ea typeface="Palatino" pitchFamily="2" charset="77"/>
                <a:cs typeface="Arial" panose="020B0604020202020204" pitchFamily="34" charset="0"/>
              </a:rPr>
              <a:t>Assistant Director</a:t>
            </a:r>
          </a:p>
          <a:p>
            <a:pPr algn="ctr">
              <a:buFont typeface="Wingdings" pitchFamily="2" charset="2"/>
              <a:buNone/>
            </a:pPr>
            <a:r>
              <a:rPr lang="en-US" altLang="en-US" sz="3200" dirty="0">
                <a:latin typeface="+mj-lt"/>
                <a:ea typeface="Palatino" pitchFamily="2" charset="77"/>
                <a:cs typeface="Arial" panose="020B0604020202020204" pitchFamily="34" charset="0"/>
              </a:rPr>
              <a:t>Research Compliance &amp; Integrity</a:t>
            </a:r>
          </a:p>
          <a:p>
            <a:pPr algn="ctr">
              <a:buFont typeface="Wingdings" pitchFamily="2" charset="2"/>
              <a:buNone/>
            </a:pPr>
            <a:r>
              <a:rPr lang="en-US" altLang="en-US" sz="3200" dirty="0">
                <a:latin typeface="+mj-lt"/>
                <a:ea typeface="Palatino" pitchFamily="2" charset="77"/>
                <a:cs typeface="Arial" panose="020B0604020202020204" pitchFamily="34" charset="0"/>
              </a:rPr>
              <a:t>ORSP</a:t>
            </a:r>
          </a:p>
        </p:txBody>
      </p:sp>
      <p:sp>
        <p:nvSpPr>
          <p:cNvPr id="2" name="TextBox 1">
            <a:extLst>
              <a:ext uri="{FF2B5EF4-FFF2-40B4-BE49-F238E27FC236}">
                <a16:creationId xmlns:a16="http://schemas.microsoft.com/office/drawing/2014/main" id="{B6C9F1ED-27C0-6047-AAA5-604415589CF3}"/>
              </a:ext>
            </a:extLst>
          </p:cNvPr>
          <p:cNvSpPr txBox="1"/>
          <p:nvPr/>
        </p:nvSpPr>
        <p:spPr>
          <a:xfrm>
            <a:off x="571500" y="914400"/>
            <a:ext cx="7848600" cy="2062103"/>
          </a:xfrm>
          <a:prstGeom prst="rect">
            <a:avLst/>
          </a:prstGeom>
          <a:noFill/>
        </p:spPr>
        <p:txBody>
          <a:bodyPr wrap="square" rtlCol="0">
            <a:spAutoFit/>
          </a:bodyPr>
          <a:lstStyle/>
          <a:p>
            <a:pPr algn="ctr"/>
            <a:r>
              <a:rPr lang="en-US" altLang="en-US" sz="3200" b="1" dirty="0">
                <a:latin typeface="+mj-lt"/>
                <a:ea typeface="Palatino" pitchFamily="2" charset="77"/>
              </a:rPr>
              <a:t>Disclosures</a:t>
            </a:r>
          </a:p>
          <a:p>
            <a:pPr algn="ctr"/>
            <a:r>
              <a:rPr lang="en-US" altLang="en-US" sz="3200" b="1" dirty="0">
                <a:latin typeface="+mj-lt"/>
                <a:ea typeface="Palatino" pitchFamily="2" charset="77"/>
              </a:rPr>
              <a:t>Conflicts of Interest, Conflicts of Commitment, and Foreign Engagement </a:t>
            </a:r>
            <a:endParaRPr lang="en-US" sz="3200" b="1" dirty="0">
              <a:latin typeface="+mj-lt"/>
              <a:ea typeface="Palatino" pitchFamily="2" charset="77"/>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ABBC7-E614-934F-85B7-41A6276CCB5F}"/>
              </a:ext>
            </a:extLst>
          </p:cNvPr>
          <p:cNvSpPr>
            <a:spLocks noGrp="1"/>
          </p:cNvSpPr>
          <p:nvPr>
            <p:ph type="title"/>
          </p:nvPr>
        </p:nvSpPr>
        <p:spPr/>
        <p:txBody>
          <a:bodyPr>
            <a:normAutofit fontScale="90000"/>
          </a:bodyPr>
          <a:lstStyle/>
          <a:p>
            <a:r>
              <a:rPr lang="en-US" dirty="0">
                <a:latin typeface="Palatino" pitchFamily="2" charset="77"/>
                <a:ea typeface="Palatino" pitchFamily="2" charset="77"/>
              </a:rPr>
              <a:t>Commitment Transparency</a:t>
            </a:r>
            <a:br>
              <a:rPr lang="en-US" dirty="0"/>
            </a:br>
            <a:endParaRPr lang="en-US" dirty="0"/>
          </a:p>
        </p:txBody>
      </p:sp>
      <p:sp>
        <p:nvSpPr>
          <p:cNvPr id="3" name="Content Placeholder 2">
            <a:extLst>
              <a:ext uri="{FF2B5EF4-FFF2-40B4-BE49-F238E27FC236}">
                <a16:creationId xmlns:a16="http://schemas.microsoft.com/office/drawing/2014/main" id="{6A7BDA61-13C4-F342-9813-E097338B3175}"/>
              </a:ext>
            </a:extLst>
          </p:cNvPr>
          <p:cNvSpPr>
            <a:spLocks noGrp="1"/>
          </p:cNvSpPr>
          <p:nvPr>
            <p:ph idx="1"/>
          </p:nvPr>
        </p:nvSpPr>
        <p:spPr/>
        <p:txBody>
          <a:bodyPr/>
          <a:lstStyle/>
          <a:p>
            <a:r>
              <a:rPr lang="en-US" dirty="0">
                <a:latin typeface="Palatino" pitchFamily="2" charset="77"/>
                <a:ea typeface="Palatino" pitchFamily="2" charset="77"/>
              </a:rPr>
              <a:t>Faculty need to be attentive to a variety of reporting requirements which stem from both University policy and funder requirements.  All outside activities—</a:t>
            </a:r>
            <a:r>
              <a:rPr lang="en-US" b="1" u="sng" dirty="0">
                <a:latin typeface="Palatino" pitchFamily="2" charset="77"/>
                <a:ea typeface="Palatino" pitchFamily="2" charset="77"/>
              </a:rPr>
              <a:t>even uncompensated activities</a:t>
            </a:r>
            <a:r>
              <a:rPr lang="en-US" dirty="0">
                <a:latin typeface="Palatino" pitchFamily="2" charset="77"/>
                <a:ea typeface="Palatino" pitchFamily="2" charset="77"/>
              </a:rPr>
              <a:t>—that are related to university duties must be reported.</a:t>
            </a:r>
          </a:p>
          <a:p>
            <a:endParaRPr lang="en-US" dirty="0"/>
          </a:p>
        </p:txBody>
      </p:sp>
    </p:spTree>
    <p:extLst>
      <p:ext uri="{BB962C8B-B14F-4D97-AF65-F5344CB8AC3E}">
        <p14:creationId xmlns:p14="http://schemas.microsoft.com/office/powerpoint/2010/main" val="3359969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8EF2AD-8459-974C-A5FC-8D08C7487E53}"/>
              </a:ext>
            </a:extLst>
          </p:cNvPr>
          <p:cNvSpPr>
            <a:spLocks noGrp="1"/>
          </p:cNvSpPr>
          <p:nvPr>
            <p:ph type="title"/>
          </p:nvPr>
        </p:nvSpPr>
        <p:spPr/>
        <p:txBody>
          <a:bodyPr/>
          <a:lstStyle/>
          <a:p>
            <a:pPr algn="ctr"/>
            <a:r>
              <a:rPr lang="en-US" dirty="0">
                <a:latin typeface="Palatino" pitchFamily="2" charset="77"/>
                <a:ea typeface="Palatino" pitchFamily="2" charset="77"/>
              </a:rPr>
              <a:t>Conflict of Interest/Commitment </a:t>
            </a:r>
          </a:p>
        </p:txBody>
      </p:sp>
      <p:sp>
        <p:nvSpPr>
          <p:cNvPr id="5" name="Content Placeholder 4">
            <a:extLst>
              <a:ext uri="{FF2B5EF4-FFF2-40B4-BE49-F238E27FC236}">
                <a16:creationId xmlns:a16="http://schemas.microsoft.com/office/drawing/2014/main" id="{580DE67F-6981-1A48-AE30-7F933E4DBC75}"/>
              </a:ext>
            </a:extLst>
          </p:cNvPr>
          <p:cNvSpPr>
            <a:spLocks noGrp="1"/>
          </p:cNvSpPr>
          <p:nvPr>
            <p:ph idx="1"/>
          </p:nvPr>
        </p:nvSpPr>
        <p:spPr/>
        <p:txBody>
          <a:bodyPr>
            <a:normAutofit fontScale="92500" lnSpcReduction="10000"/>
          </a:bodyPr>
          <a:lstStyle/>
          <a:p>
            <a:pPr marL="0" indent="0">
              <a:buNone/>
            </a:pPr>
            <a:r>
              <a:rPr lang="en-US" altLang="en-US" i="1" u="sng" dirty="0">
                <a:latin typeface="Palatino" pitchFamily="2" charset="77"/>
                <a:ea typeface="Palatino" pitchFamily="2" charset="77"/>
              </a:rPr>
              <a:t>A potential conflict of inter</a:t>
            </a:r>
            <a:r>
              <a:rPr lang="en-US" altLang="en-US" u="sng" dirty="0">
                <a:latin typeface="Palatino" pitchFamily="2" charset="77"/>
                <a:ea typeface="Palatino" pitchFamily="2" charset="77"/>
              </a:rPr>
              <a:t>est </a:t>
            </a:r>
            <a:r>
              <a:rPr lang="en-US" altLang="en-US" dirty="0">
                <a:latin typeface="Palatino" pitchFamily="2" charset="77"/>
                <a:ea typeface="Palatino" pitchFamily="2" charset="77"/>
              </a:rPr>
              <a:t>encompasses external ties that may or may appear to improperly bias a faculty member’s  judgment in performing his or her UMB job responsibilities. </a:t>
            </a:r>
            <a:r>
              <a:rPr lang="en-US" altLang="en-US" i="1" dirty="0">
                <a:latin typeface="Palatino" pitchFamily="2" charset="77"/>
                <a:ea typeface="Palatino" pitchFamily="2" charset="77"/>
              </a:rPr>
              <a:t>  </a:t>
            </a:r>
          </a:p>
          <a:p>
            <a:pPr marL="0" indent="0" algn="ctr">
              <a:buNone/>
            </a:pPr>
            <a:endParaRPr lang="en-US" altLang="en-US" i="1" dirty="0">
              <a:latin typeface="Palatino" pitchFamily="2" charset="77"/>
              <a:ea typeface="Palatino" pitchFamily="2" charset="77"/>
            </a:endParaRPr>
          </a:p>
          <a:p>
            <a:pPr marL="0" indent="0">
              <a:buNone/>
            </a:pPr>
            <a:endParaRPr lang="en-US" altLang="en-US" dirty="0">
              <a:solidFill>
                <a:schemeClr val="tx1"/>
              </a:solidFill>
              <a:latin typeface="Palatino" pitchFamily="2" charset="77"/>
              <a:ea typeface="Palatino" pitchFamily="2" charset="77"/>
            </a:endParaRPr>
          </a:p>
          <a:p>
            <a:pPr marL="0" indent="0">
              <a:buNone/>
            </a:pPr>
            <a:r>
              <a:rPr lang="en-US" altLang="en-US" dirty="0">
                <a:solidFill>
                  <a:schemeClr val="tx1"/>
                </a:solidFill>
                <a:latin typeface="Palatino" pitchFamily="2" charset="77"/>
                <a:ea typeface="Palatino" pitchFamily="2" charset="77"/>
              </a:rPr>
              <a:t>A </a:t>
            </a:r>
            <a:r>
              <a:rPr lang="en-US" altLang="en-US" i="1" u="sng" dirty="0">
                <a:solidFill>
                  <a:schemeClr val="tx1"/>
                </a:solidFill>
                <a:latin typeface="Palatino" pitchFamily="2" charset="77"/>
                <a:ea typeface="Palatino" pitchFamily="2" charset="77"/>
              </a:rPr>
              <a:t>potential conflict of commitment</a:t>
            </a:r>
            <a:r>
              <a:rPr lang="en-US" altLang="en-US" u="sng" dirty="0">
                <a:solidFill>
                  <a:schemeClr val="tx1"/>
                </a:solidFill>
                <a:latin typeface="Palatino" pitchFamily="2" charset="77"/>
                <a:ea typeface="Palatino" pitchFamily="2" charset="77"/>
              </a:rPr>
              <a:t> </a:t>
            </a:r>
            <a:r>
              <a:rPr lang="en-US" altLang="en-US" dirty="0">
                <a:solidFill>
                  <a:schemeClr val="tx1"/>
                </a:solidFill>
                <a:latin typeface="Palatino" pitchFamily="2" charset="77"/>
                <a:ea typeface="Palatino" pitchFamily="2" charset="77"/>
              </a:rPr>
              <a:t>encompasses situations in which an employee’s external relationships or activities may or may appear to interfere or compete with the University’s mission, or with the staff member’s ability or willingness to perform his or her job responsibilities.</a:t>
            </a:r>
          </a:p>
          <a:p>
            <a:pPr marL="0" indent="0">
              <a:buNone/>
            </a:pPr>
            <a:endParaRPr lang="en-US" altLang="en-US" i="1" dirty="0">
              <a:latin typeface="Palatino" pitchFamily="2" charset="77"/>
              <a:ea typeface="Palatino" pitchFamily="2" charset="77"/>
            </a:endParaRPr>
          </a:p>
          <a:p>
            <a:pPr marL="0" indent="0">
              <a:buNone/>
            </a:pPr>
            <a:endParaRPr lang="en-US" dirty="0"/>
          </a:p>
        </p:txBody>
      </p:sp>
    </p:spTree>
    <p:extLst>
      <p:ext uri="{BB962C8B-B14F-4D97-AF65-F5344CB8AC3E}">
        <p14:creationId xmlns:p14="http://schemas.microsoft.com/office/powerpoint/2010/main" val="2347600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2</a:t>
            </a:fld>
            <a:endParaRPr lang="en-US" sz="1400" dirty="0"/>
          </a:p>
        </p:txBody>
      </p:sp>
      <p:sp>
        <p:nvSpPr>
          <p:cNvPr id="16386" name="Rectangle 2"/>
          <p:cNvSpPr>
            <a:spLocks noGrp="1" noChangeArrowheads="1"/>
          </p:cNvSpPr>
          <p:nvPr>
            <p:ph type="title"/>
          </p:nvPr>
        </p:nvSpPr>
        <p:spPr/>
        <p:txBody>
          <a:bodyPr/>
          <a:lstStyle/>
          <a:p>
            <a:r>
              <a:rPr lang="en-US" sz="4000" dirty="0">
                <a:solidFill>
                  <a:schemeClr val="accent6"/>
                </a:solidFill>
              </a:rPr>
              <a:t>AGENDA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685800" y="1371600"/>
            <a:ext cx="8001000" cy="4495800"/>
          </a:xfrm>
          <a:solidFill>
            <a:schemeClr val="bg1"/>
          </a:solidFill>
        </p:spPr>
        <p:txBody>
          <a:bodyPr>
            <a:normAutofit/>
          </a:bodyPr>
          <a:lstStyle/>
          <a:p>
            <a:pPr marL="742950" indent="-742950" eaLnBrk="1" hangingPunct="1">
              <a:lnSpc>
                <a:spcPct val="110000"/>
              </a:lnSpc>
              <a:buFontTx/>
              <a:buAutoNum type="arabicPeriod"/>
            </a:pPr>
            <a:r>
              <a:rPr lang="en-US" dirty="0"/>
              <a:t>News/Updates</a:t>
            </a:r>
          </a:p>
          <a:p>
            <a:pPr marL="742950" indent="-742950" eaLnBrk="1" hangingPunct="1">
              <a:lnSpc>
                <a:spcPct val="110000"/>
              </a:lnSpc>
              <a:buFontTx/>
              <a:buAutoNum type="arabicPeriod"/>
            </a:pPr>
            <a:r>
              <a:rPr lang="en-US" dirty="0"/>
              <a:t>Campus closure issues</a:t>
            </a:r>
          </a:p>
          <a:p>
            <a:pPr marL="742950" indent="-742950" eaLnBrk="1" hangingPunct="1">
              <a:lnSpc>
                <a:spcPct val="110000"/>
              </a:lnSpc>
              <a:buFontTx/>
              <a:buAutoNum type="arabicPeriod"/>
            </a:pPr>
            <a:r>
              <a:rPr lang="en-US" dirty="0"/>
              <a:t>NCURA Peer Review </a:t>
            </a:r>
          </a:p>
          <a:p>
            <a:pPr marL="742950" indent="-742950" eaLnBrk="1" hangingPunct="1">
              <a:lnSpc>
                <a:spcPct val="110000"/>
              </a:lnSpc>
              <a:buFontTx/>
              <a:buAutoNum type="arabicPeriod"/>
            </a:pPr>
            <a:r>
              <a:rPr lang="en-US" altLang="en-US" sz="2800" dirty="0">
                <a:latin typeface="+mj-lt"/>
                <a:ea typeface="Palatino" pitchFamily="2" charset="77"/>
              </a:rPr>
              <a:t>Disclosures, Conflicts of Interest, Conflicts of Commitment, and Foreign Engagement/ Kuali COI module </a:t>
            </a:r>
            <a:endParaRPr lang="en-US" sz="2800" dirty="0">
              <a:latin typeface="+mj-lt"/>
              <a:ea typeface="Palatino" pitchFamily="2" charset="77"/>
            </a:endParaRPr>
          </a:p>
          <a:p>
            <a:pPr marL="742950" indent="-742950" eaLnBrk="1" hangingPunct="1">
              <a:lnSpc>
                <a:spcPct val="110000"/>
              </a:lnSpc>
              <a:buFontTx/>
              <a:buAutoNum type="arabicPeriod"/>
            </a:pPr>
            <a:r>
              <a:rPr lang="en-US" dirty="0"/>
              <a:t>Policy and Procedures</a:t>
            </a:r>
          </a:p>
          <a:p>
            <a:pPr marL="742950" indent="-742950" eaLnBrk="1" hangingPunct="1">
              <a:lnSpc>
                <a:spcPct val="110000"/>
              </a:lnSpc>
              <a:buFontTx/>
              <a:buAutoNum type="arabicPeriod"/>
            </a:pPr>
            <a:r>
              <a:rPr lang="en-US" dirty="0"/>
              <a:t>Open Questions/Comments</a:t>
            </a: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2764534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C4A16-0FE7-FC4E-A519-6E4A6A9D1B6E}"/>
              </a:ext>
            </a:extLst>
          </p:cNvPr>
          <p:cNvSpPr>
            <a:spLocks noGrp="1"/>
          </p:cNvSpPr>
          <p:nvPr>
            <p:ph type="title"/>
          </p:nvPr>
        </p:nvSpPr>
        <p:spPr/>
        <p:txBody>
          <a:bodyPr/>
          <a:lstStyle/>
          <a:p>
            <a:pPr algn="ctr"/>
            <a:r>
              <a:rPr lang="en-US" dirty="0">
                <a:latin typeface="Palatino" pitchFamily="2" charset="77"/>
                <a:ea typeface="Palatino" pitchFamily="2" charset="77"/>
              </a:rPr>
              <a:t>Conflict of Interest Examples:</a:t>
            </a:r>
          </a:p>
        </p:txBody>
      </p:sp>
      <p:sp>
        <p:nvSpPr>
          <p:cNvPr id="3" name="Content Placeholder 2">
            <a:extLst>
              <a:ext uri="{FF2B5EF4-FFF2-40B4-BE49-F238E27FC236}">
                <a16:creationId xmlns:a16="http://schemas.microsoft.com/office/drawing/2014/main" id="{59EE3B29-FBB4-B74B-8DC8-A32EAAD9ADD7}"/>
              </a:ext>
            </a:extLst>
          </p:cNvPr>
          <p:cNvSpPr>
            <a:spLocks noGrp="1"/>
          </p:cNvSpPr>
          <p:nvPr>
            <p:ph idx="1"/>
          </p:nvPr>
        </p:nvSpPr>
        <p:spPr>
          <a:xfrm>
            <a:off x="990600" y="980574"/>
            <a:ext cx="7162800" cy="5210794"/>
          </a:xfrm>
        </p:spPr>
        <p:txBody>
          <a:bodyPr/>
          <a:lstStyle/>
          <a:p>
            <a:r>
              <a:rPr lang="en-US" sz="1600" dirty="0">
                <a:latin typeface="Palatino" pitchFamily="2" charset="77"/>
                <a:ea typeface="Palatino" pitchFamily="2" charset="77"/>
              </a:rPr>
              <a:t>Accepting gratuities or special favors from companies doing business or sponsoring one's research at the University</a:t>
            </a:r>
          </a:p>
          <a:p>
            <a:r>
              <a:rPr lang="en-US" sz="1600" dirty="0">
                <a:latin typeface="Palatino" pitchFamily="2" charset="77"/>
                <a:ea typeface="Palatino" pitchFamily="2" charset="77"/>
              </a:rPr>
              <a:t>Accepting over-scale honoraria for lectures at companies whose economic interests are affected by an investigator's research.</a:t>
            </a:r>
          </a:p>
          <a:p>
            <a:r>
              <a:rPr lang="en-US" sz="1600" dirty="0">
                <a:latin typeface="Palatino" pitchFamily="2" charset="77"/>
                <a:ea typeface="Palatino" pitchFamily="2" charset="77"/>
              </a:rPr>
              <a:t>Performing evaluative research for a company in which the investigator has a financial interest.</a:t>
            </a:r>
          </a:p>
          <a:p>
            <a:r>
              <a:rPr lang="en-US" sz="1600" dirty="0">
                <a:latin typeface="Palatino" pitchFamily="2" charset="77"/>
                <a:ea typeface="Palatino" pitchFamily="2" charset="77"/>
              </a:rPr>
              <a:t>Accepting a paid consultancy with a company having an interest in your research.</a:t>
            </a:r>
          </a:p>
          <a:p>
            <a:r>
              <a:rPr lang="en-US" sz="1600" dirty="0">
                <a:latin typeface="Palatino" pitchFamily="2" charset="77"/>
                <a:ea typeface="Palatino" pitchFamily="2" charset="77"/>
              </a:rPr>
              <a:t>Using students to perform services for a company in which you have a financial interest.</a:t>
            </a:r>
          </a:p>
          <a:p>
            <a:r>
              <a:rPr lang="en-US" sz="1600" dirty="0">
                <a:latin typeface="Palatino" pitchFamily="2" charset="77"/>
                <a:ea typeface="Palatino" pitchFamily="2" charset="77"/>
              </a:rPr>
              <a:t>Holding office or membership on a board or committee of an entity supporting your University research.</a:t>
            </a:r>
          </a:p>
          <a:p>
            <a:r>
              <a:rPr lang="en-US" sz="1600" dirty="0">
                <a:latin typeface="Palatino" pitchFamily="2" charset="77"/>
                <a:ea typeface="Palatino" pitchFamily="2" charset="77"/>
              </a:rPr>
              <a:t>Holding equity interests, including stock options, in an entity which supports your University research.</a:t>
            </a:r>
          </a:p>
          <a:p>
            <a:r>
              <a:rPr lang="en-US" sz="1600" dirty="0">
                <a:latin typeface="Palatino" pitchFamily="2" charset="77"/>
                <a:ea typeface="Palatino" pitchFamily="2" charset="77"/>
              </a:rPr>
              <a:t>Imposition of restrictions on the actions of students or trainees, including disclosure of research findings, at the request of a sponsor or financially interested company.</a:t>
            </a:r>
          </a:p>
          <a:p>
            <a:pPr marL="0" indent="0">
              <a:buNone/>
            </a:pPr>
            <a:endParaRPr lang="en-US" dirty="0"/>
          </a:p>
        </p:txBody>
      </p:sp>
    </p:spTree>
    <p:extLst>
      <p:ext uri="{BB962C8B-B14F-4D97-AF65-F5344CB8AC3E}">
        <p14:creationId xmlns:p14="http://schemas.microsoft.com/office/powerpoint/2010/main" val="3763337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A9E17-024A-EA4B-8BA0-812AFE9B61EB}"/>
              </a:ext>
            </a:extLst>
          </p:cNvPr>
          <p:cNvSpPr>
            <a:spLocks noGrp="1"/>
          </p:cNvSpPr>
          <p:nvPr>
            <p:ph type="title"/>
          </p:nvPr>
        </p:nvSpPr>
        <p:spPr/>
        <p:txBody>
          <a:bodyPr>
            <a:normAutofit fontScale="90000"/>
          </a:bodyPr>
          <a:lstStyle/>
          <a:p>
            <a:pPr algn="ctr"/>
            <a:r>
              <a:rPr lang="en-US" dirty="0">
                <a:latin typeface="Palatino" pitchFamily="2" charset="77"/>
                <a:ea typeface="Palatino" pitchFamily="2" charset="77"/>
              </a:rPr>
              <a:t>Conflict of Commitment Examples</a:t>
            </a:r>
          </a:p>
        </p:txBody>
      </p:sp>
      <p:sp>
        <p:nvSpPr>
          <p:cNvPr id="3" name="Content Placeholder 2">
            <a:extLst>
              <a:ext uri="{FF2B5EF4-FFF2-40B4-BE49-F238E27FC236}">
                <a16:creationId xmlns:a16="http://schemas.microsoft.com/office/drawing/2014/main" id="{7D0C166F-EBD7-104A-B17C-7BDBB27FBE90}"/>
              </a:ext>
            </a:extLst>
          </p:cNvPr>
          <p:cNvSpPr>
            <a:spLocks noGrp="1"/>
          </p:cNvSpPr>
          <p:nvPr>
            <p:ph idx="1"/>
          </p:nvPr>
        </p:nvSpPr>
        <p:spPr/>
        <p:txBody>
          <a:bodyPr/>
          <a:lstStyle/>
          <a:p>
            <a:r>
              <a:rPr lang="en-US" dirty="0">
                <a:latin typeface="Palatino" pitchFamily="2" charset="77"/>
                <a:ea typeface="Palatino" pitchFamily="2" charset="77"/>
              </a:rPr>
              <a:t>Maintaining full-time paid employment at another institution/organization that interferes with work performance and/or attendance.</a:t>
            </a:r>
          </a:p>
          <a:p>
            <a:r>
              <a:rPr lang="en-US" dirty="0">
                <a:latin typeface="Palatino" pitchFamily="2" charset="77"/>
                <a:ea typeface="Palatino" pitchFamily="2" charset="77"/>
              </a:rPr>
              <a:t>Excessive (not more than one day per week, on average) private consulting or advisory committee service, even if it is in the public interest or pro bono.</a:t>
            </a:r>
          </a:p>
          <a:p>
            <a:r>
              <a:rPr lang="en-US" dirty="0">
                <a:latin typeface="Palatino" pitchFamily="2" charset="77"/>
                <a:ea typeface="Palatino" pitchFamily="2" charset="77"/>
              </a:rPr>
              <a:t>Taking a significant management role in a non-UMB entity as part of consulting activities.</a:t>
            </a:r>
          </a:p>
          <a:p>
            <a:r>
              <a:rPr lang="en-US" dirty="0">
                <a:latin typeface="Palatino" pitchFamily="2" charset="77"/>
                <a:ea typeface="Palatino" pitchFamily="2" charset="77"/>
              </a:rPr>
              <a:t>Holding an elective political office.</a:t>
            </a:r>
          </a:p>
          <a:p>
            <a:endParaRPr lang="en-US" dirty="0"/>
          </a:p>
        </p:txBody>
      </p:sp>
    </p:spTree>
    <p:extLst>
      <p:ext uri="{BB962C8B-B14F-4D97-AF65-F5344CB8AC3E}">
        <p14:creationId xmlns:p14="http://schemas.microsoft.com/office/powerpoint/2010/main" val="660462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29D22-3747-424B-BDED-2B92FF704E81}"/>
              </a:ext>
            </a:extLst>
          </p:cNvPr>
          <p:cNvSpPr>
            <a:spLocks noGrp="1"/>
          </p:cNvSpPr>
          <p:nvPr>
            <p:ph type="title"/>
          </p:nvPr>
        </p:nvSpPr>
        <p:spPr/>
        <p:txBody>
          <a:bodyPr>
            <a:normAutofit fontScale="90000"/>
          </a:bodyPr>
          <a:lstStyle/>
          <a:p>
            <a:r>
              <a:rPr lang="en-US" dirty="0">
                <a:latin typeface="Palatino" pitchFamily="2" charset="77"/>
                <a:ea typeface="Palatino" pitchFamily="2" charset="77"/>
              </a:rPr>
              <a:t>Outside Appointments </a:t>
            </a:r>
            <a:br>
              <a:rPr lang="en-US" dirty="0">
                <a:latin typeface="Palatino" pitchFamily="2" charset="77"/>
                <a:ea typeface="Palatino" pitchFamily="2" charset="77"/>
              </a:rPr>
            </a:br>
            <a:endParaRPr lang="en-US" dirty="0">
              <a:latin typeface="Palatino" pitchFamily="2" charset="77"/>
              <a:ea typeface="Palatino" pitchFamily="2" charset="77"/>
            </a:endParaRPr>
          </a:p>
        </p:txBody>
      </p:sp>
      <p:sp>
        <p:nvSpPr>
          <p:cNvPr id="3" name="Content Placeholder 2">
            <a:extLst>
              <a:ext uri="{FF2B5EF4-FFF2-40B4-BE49-F238E27FC236}">
                <a16:creationId xmlns:a16="http://schemas.microsoft.com/office/drawing/2014/main" id="{D9056D56-257B-EF45-9521-0BE6F08F076A}"/>
              </a:ext>
            </a:extLst>
          </p:cNvPr>
          <p:cNvSpPr>
            <a:spLocks noGrp="1"/>
          </p:cNvSpPr>
          <p:nvPr>
            <p:ph idx="1"/>
          </p:nvPr>
        </p:nvSpPr>
        <p:spPr/>
        <p:txBody>
          <a:bodyPr/>
          <a:lstStyle/>
          <a:p>
            <a:r>
              <a:rPr lang="en-US" dirty="0">
                <a:latin typeface="Palatino" pitchFamily="2" charset="77"/>
                <a:ea typeface="Palatino" pitchFamily="2" charset="77"/>
              </a:rPr>
              <a:t>Faculty members must not accept offers of appointments at outside institutions (e.g., universities, institutes of higher education, research institutes, corporations or similar organizations) until written approval is granted by the faculty member’s Chair or respective Dean’s Office. </a:t>
            </a:r>
          </a:p>
          <a:p>
            <a:pPr marL="0" indent="0">
              <a:buNone/>
            </a:pPr>
            <a:endParaRPr lang="en-US" dirty="0"/>
          </a:p>
        </p:txBody>
      </p:sp>
    </p:spTree>
    <p:extLst>
      <p:ext uri="{BB962C8B-B14F-4D97-AF65-F5344CB8AC3E}">
        <p14:creationId xmlns:p14="http://schemas.microsoft.com/office/powerpoint/2010/main" val="1000032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B2132B-E779-3F4B-B217-067DD29F8FBC}"/>
              </a:ext>
            </a:extLst>
          </p:cNvPr>
          <p:cNvSpPr>
            <a:spLocks noGrp="1"/>
          </p:cNvSpPr>
          <p:nvPr>
            <p:ph idx="1"/>
          </p:nvPr>
        </p:nvSpPr>
        <p:spPr>
          <a:xfrm>
            <a:off x="457200" y="1295400"/>
            <a:ext cx="7162800" cy="3470265"/>
          </a:xfrm>
        </p:spPr>
        <p:txBody>
          <a:bodyPr>
            <a:normAutofit fontScale="70000" lnSpcReduction="20000"/>
          </a:bodyPr>
          <a:lstStyle/>
          <a:p>
            <a:pPr marL="0" indent="0">
              <a:buNone/>
            </a:pPr>
            <a:r>
              <a:rPr lang="en-US" dirty="0">
                <a:latin typeface="Palatino" pitchFamily="2" charset="77"/>
                <a:ea typeface="Palatino" pitchFamily="2" charset="77"/>
              </a:rPr>
              <a:t>Activities that meet this definition (</a:t>
            </a:r>
            <a:r>
              <a:rPr lang="en-US" dirty="0">
                <a:latin typeface="Palatino" pitchFamily="2" charset="77"/>
                <a:ea typeface="Palatino" pitchFamily="2" charset="77"/>
                <a:hlinkClick r:id="rId2"/>
              </a:rPr>
              <a:t>per NIH</a:t>
            </a:r>
            <a:r>
              <a:rPr lang="en-US" dirty="0">
                <a:latin typeface="Palatino" pitchFamily="2" charset="77"/>
                <a:ea typeface="Palatino" pitchFamily="2" charset="77"/>
              </a:rPr>
              <a:t>) include, but are not limited to:</a:t>
            </a:r>
          </a:p>
          <a:p>
            <a:pPr lvl="0"/>
            <a:r>
              <a:rPr lang="en-US" dirty="0">
                <a:latin typeface="Palatino" pitchFamily="2" charset="77"/>
                <a:ea typeface="Palatino" pitchFamily="2" charset="77"/>
              </a:rPr>
              <a:t>the involvement of human subjects or animals at a foreign location;</a:t>
            </a:r>
          </a:p>
          <a:p>
            <a:pPr lvl="0"/>
            <a:r>
              <a:rPr lang="en-US" dirty="0">
                <a:latin typeface="Palatino" pitchFamily="2" charset="77"/>
                <a:ea typeface="Palatino" pitchFamily="2" charset="77"/>
              </a:rPr>
              <a:t>extensive foreign travel by recipient project staff for the purpose of data collection, surveying, sampling, and similar activities at a foreign location;</a:t>
            </a:r>
          </a:p>
          <a:p>
            <a:pPr lvl="0"/>
            <a:r>
              <a:rPr lang="en-US" dirty="0">
                <a:latin typeface="Palatino" pitchFamily="2" charset="77"/>
                <a:ea typeface="Palatino" pitchFamily="2" charset="77"/>
              </a:rPr>
              <a:t>collaborations at a foreign site anticipated to result in co-authorship;</a:t>
            </a:r>
          </a:p>
          <a:p>
            <a:pPr lvl="0"/>
            <a:r>
              <a:rPr lang="en-US" dirty="0">
                <a:latin typeface="Palatino" pitchFamily="2" charset="77"/>
                <a:ea typeface="Palatino" pitchFamily="2" charset="77"/>
              </a:rPr>
              <a:t>receipt of financial support (including travel support) or resources from a foreign entity; or</a:t>
            </a:r>
          </a:p>
          <a:p>
            <a:pPr lvl="0"/>
            <a:r>
              <a:rPr lang="en-US" dirty="0">
                <a:latin typeface="Palatino" pitchFamily="2" charset="77"/>
                <a:ea typeface="Palatino" pitchFamily="2" charset="77"/>
              </a:rPr>
              <a:t>samples exchanged for additional scientific investigation at a foreign location.</a:t>
            </a:r>
          </a:p>
          <a:p>
            <a:pPr marL="0" indent="0">
              <a:buNone/>
            </a:pPr>
            <a:endParaRPr lang="en-US" dirty="0"/>
          </a:p>
        </p:txBody>
      </p:sp>
      <p:sp>
        <p:nvSpPr>
          <p:cNvPr id="3" name="Title 2">
            <a:extLst>
              <a:ext uri="{FF2B5EF4-FFF2-40B4-BE49-F238E27FC236}">
                <a16:creationId xmlns:a16="http://schemas.microsoft.com/office/drawing/2014/main" id="{20ED036A-DDD7-BA44-8BA3-678F159C8FA6}"/>
              </a:ext>
            </a:extLst>
          </p:cNvPr>
          <p:cNvSpPr>
            <a:spLocks noGrp="1"/>
          </p:cNvSpPr>
          <p:nvPr>
            <p:ph type="title"/>
          </p:nvPr>
        </p:nvSpPr>
        <p:spPr/>
        <p:txBody>
          <a:bodyPr/>
          <a:lstStyle/>
          <a:p>
            <a:pPr algn="ctr"/>
            <a:r>
              <a:rPr lang="en-US" dirty="0">
                <a:latin typeface="Palatino" pitchFamily="2" charset="77"/>
                <a:ea typeface="Palatino" pitchFamily="2" charset="77"/>
              </a:rPr>
              <a:t>Foreign Engagement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FE091-25A5-DD45-A724-574E618779CB}"/>
              </a:ext>
            </a:extLst>
          </p:cNvPr>
          <p:cNvSpPr>
            <a:spLocks noGrp="1"/>
          </p:cNvSpPr>
          <p:nvPr>
            <p:ph type="title"/>
          </p:nvPr>
        </p:nvSpPr>
        <p:spPr/>
        <p:txBody>
          <a:bodyPr/>
          <a:lstStyle/>
          <a:p>
            <a:pPr algn="ctr"/>
            <a:r>
              <a:rPr lang="en-US" dirty="0">
                <a:latin typeface="Palatino" pitchFamily="2" charset="77"/>
                <a:ea typeface="Palatino" pitchFamily="2" charset="77"/>
              </a:rPr>
              <a:t>Disclosures</a:t>
            </a:r>
          </a:p>
        </p:txBody>
      </p:sp>
      <p:sp>
        <p:nvSpPr>
          <p:cNvPr id="3" name="Content Placeholder 2">
            <a:extLst>
              <a:ext uri="{FF2B5EF4-FFF2-40B4-BE49-F238E27FC236}">
                <a16:creationId xmlns:a16="http://schemas.microsoft.com/office/drawing/2014/main" id="{89EC755C-8B95-C643-86D0-1F9F689C8836}"/>
              </a:ext>
            </a:extLst>
          </p:cNvPr>
          <p:cNvSpPr>
            <a:spLocks noGrp="1"/>
          </p:cNvSpPr>
          <p:nvPr>
            <p:ph idx="1"/>
          </p:nvPr>
        </p:nvSpPr>
        <p:spPr>
          <a:xfrm>
            <a:off x="914400" y="1219200"/>
            <a:ext cx="7162800" cy="5410200"/>
          </a:xfrm>
        </p:spPr>
        <p:txBody>
          <a:bodyPr>
            <a:normAutofit fontScale="92500" lnSpcReduction="20000"/>
          </a:bodyPr>
          <a:lstStyle/>
          <a:p>
            <a:r>
              <a:rPr lang="en-US" dirty="0">
                <a:latin typeface="Palatino" pitchFamily="2" charset="77"/>
                <a:ea typeface="Palatino" pitchFamily="2" charset="77"/>
              </a:rPr>
              <a:t>Submit a disclosure in Kuali at least annually, even if there are no outside activities to report. </a:t>
            </a:r>
          </a:p>
          <a:p>
            <a:r>
              <a:rPr lang="en-US" dirty="0">
                <a:latin typeface="Palatino" pitchFamily="2" charset="77"/>
                <a:ea typeface="Palatino" pitchFamily="2" charset="77"/>
              </a:rPr>
              <a:t>Update as often as necessary throughout the year to keep information up to date. </a:t>
            </a:r>
          </a:p>
          <a:p>
            <a:r>
              <a:rPr lang="en-US" dirty="0">
                <a:latin typeface="Palatino" pitchFamily="2" charset="77"/>
                <a:ea typeface="Palatino" pitchFamily="2" charset="77"/>
              </a:rPr>
              <a:t>University policy and federal regulations require that to update disclosures within </a:t>
            </a:r>
            <a:r>
              <a:rPr lang="en-US" b="1" dirty="0">
                <a:latin typeface="Palatino" pitchFamily="2" charset="77"/>
                <a:ea typeface="Palatino" pitchFamily="2" charset="77"/>
              </a:rPr>
              <a:t>30 </a:t>
            </a:r>
            <a:r>
              <a:rPr lang="en-US" dirty="0">
                <a:latin typeface="Palatino" pitchFamily="2" charset="77"/>
                <a:ea typeface="Palatino" pitchFamily="2" charset="77"/>
              </a:rPr>
              <a:t>days of acquiring or discovering a new outside interest.</a:t>
            </a:r>
          </a:p>
          <a:p>
            <a:pPr marL="0" indent="0">
              <a:buNone/>
            </a:pPr>
            <a:endParaRPr lang="en-US" b="1" dirty="0">
              <a:latin typeface="Palatino" pitchFamily="2" charset="77"/>
              <a:ea typeface="Palatino" pitchFamily="2" charset="77"/>
            </a:endParaRPr>
          </a:p>
          <a:p>
            <a:pPr marL="0" indent="0">
              <a:buNone/>
            </a:pPr>
            <a:r>
              <a:rPr lang="en-US" b="1" dirty="0">
                <a:latin typeface="Palatino" pitchFamily="2" charset="77"/>
                <a:ea typeface="Palatino" pitchFamily="2" charset="77"/>
              </a:rPr>
              <a:t>Contact</a:t>
            </a:r>
          </a:p>
          <a:p>
            <a:pPr marL="0" indent="0">
              <a:buNone/>
            </a:pPr>
            <a:r>
              <a:rPr lang="en-US" sz="1400" dirty="0">
                <a:latin typeface="Palatino" pitchFamily="2" charset="77"/>
                <a:ea typeface="Palatino" pitchFamily="2" charset="77"/>
              </a:rPr>
              <a:t>Tracey L. Poston, Ph.D.</a:t>
            </a:r>
          </a:p>
          <a:p>
            <a:pPr marL="0" indent="0">
              <a:buNone/>
            </a:pPr>
            <a:r>
              <a:rPr lang="en-US" sz="1400" dirty="0">
                <a:latin typeface="Palatino" pitchFamily="2" charset="77"/>
                <a:ea typeface="Palatino" pitchFamily="2" charset="77"/>
              </a:rPr>
              <a:t>Assistant Director of Research Compliance and Integrity</a:t>
            </a:r>
          </a:p>
          <a:p>
            <a:pPr marL="0" indent="0">
              <a:buNone/>
            </a:pPr>
            <a:r>
              <a:rPr lang="en-US" sz="1400" dirty="0">
                <a:latin typeface="Palatino" pitchFamily="2" charset="77"/>
                <a:ea typeface="Palatino" pitchFamily="2" charset="77"/>
              </a:rPr>
              <a:t>University of Massachusetts Boston</a:t>
            </a:r>
          </a:p>
          <a:p>
            <a:pPr marL="0" indent="0">
              <a:buNone/>
            </a:pPr>
            <a:r>
              <a:rPr lang="en-US" sz="1400" dirty="0">
                <a:latin typeface="Palatino" pitchFamily="2" charset="77"/>
                <a:ea typeface="Palatino" pitchFamily="2" charset="77"/>
              </a:rPr>
              <a:t>Tel:   617-287-3327</a:t>
            </a:r>
          </a:p>
          <a:p>
            <a:pPr marL="0" indent="0">
              <a:buNone/>
            </a:pPr>
            <a:r>
              <a:rPr lang="en-US" sz="1400" dirty="0">
                <a:latin typeface="Palatino" pitchFamily="2" charset="77"/>
                <a:ea typeface="Palatino" pitchFamily="2" charset="77"/>
              </a:rPr>
              <a:t>Cell:  417-429-8127</a:t>
            </a:r>
          </a:p>
          <a:p>
            <a:pPr marL="0" indent="0">
              <a:buNone/>
            </a:pPr>
            <a:r>
              <a:rPr lang="en-US" sz="1400" dirty="0">
                <a:latin typeface="Palatino" pitchFamily="2" charset="77"/>
                <a:ea typeface="Palatino" pitchFamily="2" charset="77"/>
              </a:rPr>
              <a:t>Fax:  617-287-5396</a:t>
            </a:r>
          </a:p>
          <a:p>
            <a:pPr marL="0" indent="0">
              <a:buNone/>
            </a:pPr>
            <a:r>
              <a:rPr lang="en-US" sz="1400" dirty="0">
                <a:latin typeface="Palatino" pitchFamily="2" charset="77"/>
                <a:ea typeface="Palatino" pitchFamily="2" charset="77"/>
              </a:rPr>
              <a:t>Website:  </a:t>
            </a:r>
            <a:r>
              <a:rPr lang="en-US" sz="1400" dirty="0">
                <a:latin typeface="Palatino" pitchFamily="2" charset="77"/>
                <a:ea typeface="Palatino" pitchFamily="2" charset="77"/>
                <a:hlinkClick r:id="rId2"/>
              </a:rPr>
              <a:t>www.umb.edu/research</a:t>
            </a:r>
            <a:endParaRPr lang="en-US" sz="1400" dirty="0">
              <a:latin typeface="Palatino" pitchFamily="2" charset="77"/>
              <a:ea typeface="Palatino" pitchFamily="2" charset="77"/>
            </a:endParaRPr>
          </a:p>
          <a:p>
            <a:pPr marL="0" indent="0">
              <a:buNone/>
            </a:pPr>
            <a:r>
              <a:rPr lang="en-US" sz="1400" dirty="0">
                <a:latin typeface="Palatino" pitchFamily="2" charset="77"/>
                <a:ea typeface="Palatino" pitchFamily="2" charset="77"/>
              </a:rPr>
              <a:t> </a:t>
            </a:r>
          </a:p>
          <a:p>
            <a:pPr marL="0" indent="0">
              <a:buNone/>
            </a:pPr>
            <a:r>
              <a:rPr lang="en-US" dirty="0"/>
              <a:t> </a:t>
            </a:r>
          </a:p>
          <a:p>
            <a:pPr marL="0" indent="0">
              <a:buNone/>
            </a:pPr>
            <a:endParaRPr lang="en-US" dirty="0"/>
          </a:p>
          <a:p>
            <a:endParaRPr lang="en-US" dirty="0">
              <a:latin typeface="Palatino" pitchFamily="2" charset="77"/>
              <a:ea typeface="Palatino" pitchFamily="2" charset="77"/>
            </a:endParaRPr>
          </a:p>
        </p:txBody>
      </p:sp>
    </p:spTree>
    <p:extLst>
      <p:ext uri="{BB962C8B-B14F-4D97-AF65-F5344CB8AC3E}">
        <p14:creationId xmlns:p14="http://schemas.microsoft.com/office/powerpoint/2010/main" val="3824521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305800" y="6407945"/>
            <a:ext cx="707232" cy="17541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25</a:t>
            </a:fld>
            <a:endParaRPr lang="en-US" sz="1400" dirty="0"/>
          </a:p>
        </p:txBody>
      </p:sp>
      <p:sp>
        <p:nvSpPr>
          <p:cNvPr id="16386" name="Rectangle 2"/>
          <p:cNvSpPr>
            <a:spLocks noGrp="1" noChangeArrowheads="1"/>
          </p:cNvSpPr>
          <p:nvPr>
            <p:ph type="title"/>
          </p:nvPr>
        </p:nvSpPr>
        <p:spPr/>
        <p:txBody>
          <a:bodyPr/>
          <a:lstStyle/>
          <a:p>
            <a:r>
              <a:rPr lang="en-US" sz="4000" dirty="0">
                <a:solidFill>
                  <a:schemeClr val="accent6"/>
                </a:solidFill>
              </a:rPr>
              <a:t>AGENDA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685800" y="1371600"/>
            <a:ext cx="8001000" cy="4495800"/>
          </a:xfrm>
          <a:solidFill>
            <a:schemeClr val="bg1"/>
          </a:solidFill>
        </p:spPr>
        <p:txBody>
          <a:bodyPr>
            <a:normAutofit/>
          </a:bodyPr>
          <a:lstStyle/>
          <a:p>
            <a:pPr marL="742950" indent="-742950" eaLnBrk="1" hangingPunct="1">
              <a:lnSpc>
                <a:spcPct val="110000"/>
              </a:lnSpc>
              <a:buFontTx/>
              <a:buAutoNum type="arabicPeriod"/>
            </a:pPr>
            <a:r>
              <a:rPr lang="en-US" dirty="0"/>
              <a:t>News/Updates</a:t>
            </a:r>
          </a:p>
          <a:p>
            <a:pPr marL="742950" indent="-742950" eaLnBrk="1" hangingPunct="1">
              <a:lnSpc>
                <a:spcPct val="110000"/>
              </a:lnSpc>
              <a:buFontTx/>
              <a:buAutoNum type="arabicPeriod"/>
            </a:pPr>
            <a:r>
              <a:rPr lang="en-US" dirty="0"/>
              <a:t>Campus closure issues</a:t>
            </a:r>
          </a:p>
          <a:p>
            <a:pPr marL="742950" indent="-742950" eaLnBrk="1" hangingPunct="1">
              <a:lnSpc>
                <a:spcPct val="110000"/>
              </a:lnSpc>
              <a:buFontTx/>
              <a:buAutoNum type="arabicPeriod"/>
            </a:pPr>
            <a:r>
              <a:rPr lang="en-US" dirty="0"/>
              <a:t>NCURA Peer Review </a:t>
            </a:r>
          </a:p>
          <a:p>
            <a:pPr marL="742950" indent="-742950" eaLnBrk="1" hangingPunct="1">
              <a:lnSpc>
                <a:spcPct val="110000"/>
              </a:lnSpc>
              <a:buFontTx/>
              <a:buAutoNum type="arabicPeriod"/>
            </a:pPr>
            <a:r>
              <a:rPr lang="en-US" altLang="en-US" sz="2800" dirty="0">
                <a:latin typeface="+mj-lt"/>
                <a:ea typeface="Palatino" pitchFamily="2" charset="77"/>
              </a:rPr>
              <a:t>Disclosures, Conflicts of Interest, Conflicts of Commitment, and Foreign Engagement/ Kuali COI module </a:t>
            </a:r>
            <a:endParaRPr lang="en-US" sz="2800" dirty="0">
              <a:latin typeface="+mj-lt"/>
              <a:ea typeface="Palatino" pitchFamily="2" charset="77"/>
            </a:endParaRPr>
          </a:p>
          <a:p>
            <a:pPr marL="742950" indent="-742950" eaLnBrk="1" hangingPunct="1">
              <a:lnSpc>
                <a:spcPct val="110000"/>
              </a:lnSpc>
              <a:buFontTx/>
              <a:buAutoNum type="arabicPeriod"/>
            </a:pPr>
            <a:r>
              <a:rPr lang="en-US" b="1" dirty="0"/>
              <a:t>Policy and Procedures</a:t>
            </a:r>
          </a:p>
          <a:p>
            <a:pPr marL="742950" indent="-742950" eaLnBrk="1" hangingPunct="1">
              <a:lnSpc>
                <a:spcPct val="110000"/>
              </a:lnSpc>
              <a:buFontTx/>
              <a:buAutoNum type="arabicPeriod"/>
            </a:pPr>
            <a:r>
              <a:rPr lang="en-US" dirty="0"/>
              <a:t>Open Questions/Comments</a:t>
            </a: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678980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458200" y="6407944"/>
            <a:ext cx="554832"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26</a:t>
            </a:fld>
            <a:endParaRPr lang="en-US" sz="1400" dirty="0"/>
          </a:p>
        </p:txBody>
      </p:sp>
      <p:sp>
        <p:nvSpPr>
          <p:cNvPr id="16386" name="Rectangle 2"/>
          <p:cNvSpPr>
            <a:spLocks noGrp="1" noChangeArrowheads="1"/>
          </p:cNvSpPr>
          <p:nvPr>
            <p:ph type="title"/>
          </p:nvPr>
        </p:nvSpPr>
        <p:spPr/>
        <p:txBody>
          <a:bodyPr>
            <a:normAutofit/>
          </a:bodyPr>
          <a:lstStyle/>
          <a:p>
            <a:r>
              <a:rPr lang="en-US" sz="4000" dirty="0">
                <a:solidFill>
                  <a:schemeClr val="accent6"/>
                </a:solidFill>
              </a:rPr>
              <a:t>5. Policy and Procedures</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685800" y="1371600"/>
            <a:ext cx="8001000" cy="4495800"/>
          </a:xfrm>
          <a:solidFill>
            <a:schemeClr val="bg1"/>
          </a:solidFill>
        </p:spPr>
        <p:txBody>
          <a:bodyPr>
            <a:normAutofit/>
          </a:bodyPr>
          <a:lstStyle/>
          <a:p>
            <a:pPr marL="256032" lvl="1" indent="0">
              <a:lnSpc>
                <a:spcPct val="150000"/>
              </a:lnSpc>
              <a:buNone/>
            </a:pPr>
            <a:r>
              <a:rPr lang="en-US" sz="3200" b="1" u="sng" dirty="0">
                <a:solidFill>
                  <a:schemeClr val="bg2">
                    <a:lumMod val="25000"/>
                  </a:schemeClr>
                </a:solidFill>
                <a:latin typeface="Arial" charset="0"/>
              </a:rPr>
              <a:t>Coming Soon</a:t>
            </a:r>
          </a:p>
          <a:p>
            <a:pPr marL="998982" lvl="1" indent="-742950">
              <a:lnSpc>
                <a:spcPct val="150000"/>
              </a:lnSpc>
              <a:buFontTx/>
              <a:buAutoNum type="arabicPeriod"/>
            </a:pPr>
            <a:r>
              <a:rPr lang="en-US" sz="3200">
                <a:solidFill>
                  <a:schemeClr val="bg2">
                    <a:lumMod val="25000"/>
                  </a:schemeClr>
                </a:solidFill>
                <a:latin typeface="Arial" charset="0"/>
              </a:rPr>
              <a:t>Revised Course </a:t>
            </a:r>
            <a:r>
              <a:rPr lang="en-US" sz="3200" dirty="0">
                <a:solidFill>
                  <a:schemeClr val="bg2">
                    <a:lumMod val="25000"/>
                  </a:schemeClr>
                </a:solidFill>
                <a:latin typeface="Arial" charset="0"/>
              </a:rPr>
              <a:t>Buyout Policy and Procedure (new form) </a:t>
            </a:r>
          </a:p>
          <a:p>
            <a:pPr marL="998982" lvl="1" indent="-742950">
              <a:lnSpc>
                <a:spcPct val="150000"/>
              </a:lnSpc>
              <a:buFontTx/>
              <a:buAutoNum type="arabicPeriod"/>
            </a:pPr>
            <a:r>
              <a:rPr lang="en-US" sz="3200" dirty="0">
                <a:solidFill>
                  <a:schemeClr val="bg2">
                    <a:lumMod val="25000"/>
                  </a:schemeClr>
                </a:solidFill>
              </a:rPr>
              <a:t>Gift Cards (with controller’s office/UPST)</a:t>
            </a:r>
          </a:p>
          <a:p>
            <a:pPr marL="998982" lvl="1" indent="-742950">
              <a:lnSpc>
                <a:spcPct val="150000"/>
              </a:lnSpc>
              <a:buFontTx/>
              <a:buAutoNum type="arabicPeriod"/>
            </a:pPr>
            <a:endParaRPr lang="en-US" sz="3000" dirty="0">
              <a:solidFill>
                <a:schemeClr val="accent4"/>
              </a:solidFill>
              <a:latin typeface="Arial" charset="0"/>
            </a:endParaRPr>
          </a:p>
          <a:p>
            <a:pPr marL="998982" lvl="1" indent="-742950">
              <a:lnSpc>
                <a:spcPct val="150000"/>
              </a:lnSpc>
              <a:buFontTx/>
              <a:buAutoNum type="arabicPeriod"/>
            </a:pPr>
            <a:endParaRPr lang="en-US" sz="3000" dirty="0">
              <a:solidFill>
                <a:schemeClr val="accent4"/>
              </a:solidFill>
              <a:latin typeface="Arial" charset="0"/>
            </a:endParaRP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2663361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458200" y="6407944"/>
            <a:ext cx="554832"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27</a:t>
            </a:fld>
            <a:endParaRPr lang="en-US" sz="1400" dirty="0"/>
          </a:p>
        </p:txBody>
      </p:sp>
      <p:sp>
        <p:nvSpPr>
          <p:cNvPr id="16386" name="Rectangle 2"/>
          <p:cNvSpPr>
            <a:spLocks noGrp="1" noChangeArrowheads="1"/>
          </p:cNvSpPr>
          <p:nvPr>
            <p:ph type="title"/>
          </p:nvPr>
        </p:nvSpPr>
        <p:spPr/>
        <p:txBody>
          <a:bodyPr>
            <a:normAutofit/>
          </a:bodyPr>
          <a:lstStyle/>
          <a:p>
            <a:r>
              <a:rPr lang="en-US" sz="4000" dirty="0">
                <a:solidFill>
                  <a:schemeClr val="accent6"/>
                </a:solidFill>
              </a:rPr>
              <a:t>5. Policy and Procedures</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685800" y="1371600"/>
            <a:ext cx="8001000" cy="4495800"/>
          </a:xfrm>
          <a:solidFill>
            <a:schemeClr val="bg1"/>
          </a:solidFill>
        </p:spPr>
        <p:txBody>
          <a:bodyPr>
            <a:normAutofit/>
          </a:bodyPr>
          <a:lstStyle/>
          <a:p>
            <a:pPr marL="0" indent="0" eaLnBrk="1" hangingPunct="1">
              <a:lnSpc>
                <a:spcPct val="150000"/>
              </a:lnSpc>
              <a:buNone/>
            </a:pPr>
            <a:r>
              <a:rPr lang="en-US" sz="3200" b="1" u="sng" dirty="0">
                <a:solidFill>
                  <a:schemeClr val="bg2">
                    <a:lumMod val="25000"/>
                  </a:schemeClr>
                </a:solidFill>
                <a:latin typeface="Arial" charset="0"/>
              </a:rPr>
              <a:t>In Progress </a:t>
            </a:r>
          </a:p>
          <a:p>
            <a:pPr>
              <a:buFont typeface="Arial" panose="020B0604020202020204" pitchFamily="34" charset="0"/>
              <a:buChar char="•"/>
            </a:pPr>
            <a:r>
              <a:rPr lang="en-US" sz="3200" dirty="0">
                <a:solidFill>
                  <a:schemeClr val="bg2">
                    <a:lumMod val="25000"/>
                  </a:schemeClr>
                </a:solidFill>
              </a:rPr>
              <a:t>Grant closeouts - Deficits, Residuals and Refunds</a:t>
            </a:r>
          </a:p>
          <a:p>
            <a:pPr>
              <a:buFont typeface="Arial" panose="020B0604020202020204" pitchFamily="34" charset="0"/>
              <a:buChar char="•"/>
            </a:pPr>
            <a:r>
              <a:rPr lang="en-US" sz="3200" dirty="0">
                <a:solidFill>
                  <a:schemeClr val="bg2">
                    <a:lumMod val="25000"/>
                  </a:schemeClr>
                </a:solidFill>
              </a:rPr>
              <a:t>Late Submission policy</a:t>
            </a:r>
          </a:p>
          <a:p>
            <a:pPr>
              <a:buFont typeface="Arial" panose="020B0604020202020204" pitchFamily="34" charset="0"/>
              <a:buChar char="•"/>
            </a:pPr>
            <a:r>
              <a:rPr lang="en-US" sz="3200" dirty="0">
                <a:solidFill>
                  <a:schemeClr val="bg2">
                    <a:lumMod val="25000"/>
                  </a:schemeClr>
                </a:solidFill>
              </a:rPr>
              <a:t>Research Space </a:t>
            </a:r>
          </a:p>
          <a:p>
            <a:pPr>
              <a:buFont typeface="Arial" panose="020B0604020202020204" pitchFamily="34" charset="0"/>
              <a:buChar char="•"/>
            </a:pPr>
            <a:r>
              <a:rPr lang="en-US" sz="3200" dirty="0">
                <a:solidFill>
                  <a:schemeClr val="bg2">
                    <a:lumMod val="25000"/>
                  </a:schemeClr>
                </a:solidFill>
              </a:rPr>
              <a:t>PI responsibilities  </a:t>
            </a:r>
          </a:p>
          <a:p>
            <a:pPr>
              <a:buFont typeface="Arial" panose="020B0604020202020204" pitchFamily="34" charset="0"/>
              <a:buChar char="•"/>
            </a:pPr>
            <a:r>
              <a:rPr lang="en-US" sz="3200" dirty="0">
                <a:solidFill>
                  <a:schemeClr val="bg2">
                    <a:lumMod val="25000"/>
                  </a:schemeClr>
                </a:solidFill>
              </a:rPr>
              <a:t>Cost Sharing/Indirect Cost Waiver  </a:t>
            </a:r>
            <a:endParaRPr lang="en-US" sz="3200" dirty="0">
              <a:solidFill>
                <a:schemeClr val="accent4"/>
              </a:solidFill>
              <a:latin typeface="Arial" charset="0"/>
            </a:endParaRP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2707516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458200" y="6407944"/>
            <a:ext cx="554832"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28</a:t>
            </a:fld>
            <a:endParaRPr lang="en-US" sz="1400" dirty="0"/>
          </a:p>
        </p:txBody>
      </p:sp>
      <p:sp>
        <p:nvSpPr>
          <p:cNvPr id="16386" name="Rectangle 2"/>
          <p:cNvSpPr>
            <a:spLocks noGrp="1" noChangeArrowheads="1"/>
          </p:cNvSpPr>
          <p:nvPr>
            <p:ph type="title"/>
          </p:nvPr>
        </p:nvSpPr>
        <p:spPr/>
        <p:txBody>
          <a:bodyPr>
            <a:normAutofit/>
          </a:bodyPr>
          <a:lstStyle/>
          <a:p>
            <a:r>
              <a:rPr lang="en-US" sz="4000" dirty="0">
                <a:solidFill>
                  <a:schemeClr val="accent6"/>
                </a:solidFill>
              </a:rPr>
              <a:t>5. Policy and Procedures</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685800" y="1371600"/>
            <a:ext cx="8001000" cy="4495800"/>
          </a:xfrm>
          <a:solidFill>
            <a:schemeClr val="bg1"/>
          </a:solidFill>
        </p:spPr>
        <p:txBody>
          <a:bodyPr>
            <a:normAutofit/>
          </a:bodyPr>
          <a:lstStyle/>
          <a:p>
            <a:pPr marL="0" indent="0" eaLnBrk="1" hangingPunct="1">
              <a:lnSpc>
                <a:spcPct val="150000"/>
              </a:lnSpc>
              <a:buNone/>
            </a:pPr>
            <a:r>
              <a:rPr lang="en-US" sz="3200" dirty="0">
                <a:solidFill>
                  <a:schemeClr val="bg2">
                    <a:lumMod val="25000"/>
                  </a:schemeClr>
                </a:solidFill>
                <a:latin typeface="Arial" charset="0"/>
              </a:rPr>
              <a:t>Looking for volunteers for input and to review and comment on draft versions of new P&amp;Ps.</a:t>
            </a:r>
            <a:endParaRPr lang="en-US" sz="3200" dirty="0">
              <a:solidFill>
                <a:schemeClr val="accent4"/>
              </a:solidFill>
              <a:latin typeface="Arial" charset="0"/>
            </a:endParaRP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3899458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305800" y="6407945"/>
            <a:ext cx="707232" cy="17541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29</a:t>
            </a:fld>
            <a:endParaRPr lang="en-US" sz="1400" dirty="0"/>
          </a:p>
        </p:txBody>
      </p:sp>
      <p:sp>
        <p:nvSpPr>
          <p:cNvPr id="16386" name="Rectangle 2"/>
          <p:cNvSpPr>
            <a:spLocks noGrp="1" noChangeArrowheads="1"/>
          </p:cNvSpPr>
          <p:nvPr>
            <p:ph type="title"/>
          </p:nvPr>
        </p:nvSpPr>
        <p:spPr/>
        <p:txBody>
          <a:bodyPr/>
          <a:lstStyle/>
          <a:p>
            <a:r>
              <a:rPr lang="en-US" sz="4000" dirty="0">
                <a:solidFill>
                  <a:schemeClr val="accent6"/>
                </a:solidFill>
              </a:rPr>
              <a:t>AGENDA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685800" y="1371600"/>
            <a:ext cx="8001000" cy="4495800"/>
          </a:xfrm>
          <a:solidFill>
            <a:schemeClr val="bg1"/>
          </a:solidFill>
        </p:spPr>
        <p:txBody>
          <a:bodyPr>
            <a:normAutofit/>
          </a:bodyPr>
          <a:lstStyle/>
          <a:p>
            <a:pPr marL="742950" indent="-742950" eaLnBrk="1" hangingPunct="1">
              <a:lnSpc>
                <a:spcPct val="110000"/>
              </a:lnSpc>
              <a:buFontTx/>
              <a:buAutoNum type="arabicPeriod"/>
            </a:pPr>
            <a:r>
              <a:rPr lang="en-US" dirty="0"/>
              <a:t>News/Updates</a:t>
            </a:r>
          </a:p>
          <a:p>
            <a:pPr marL="742950" indent="-742950" eaLnBrk="1" hangingPunct="1">
              <a:lnSpc>
                <a:spcPct val="110000"/>
              </a:lnSpc>
              <a:buFontTx/>
              <a:buAutoNum type="arabicPeriod"/>
            </a:pPr>
            <a:r>
              <a:rPr lang="en-US" dirty="0"/>
              <a:t>Campus closure issues</a:t>
            </a:r>
          </a:p>
          <a:p>
            <a:pPr marL="742950" indent="-742950" eaLnBrk="1" hangingPunct="1">
              <a:lnSpc>
                <a:spcPct val="110000"/>
              </a:lnSpc>
              <a:buFontTx/>
              <a:buAutoNum type="arabicPeriod"/>
            </a:pPr>
            <a:r>
              <a:rPr lang="en-US" dirty="0"/>
              <a:t>NCURA Peer Review </a:t>
            </a:r>
          </a:p>
          <a:p>
            <a:pPr marL="742950" indent="-742950" eaLnBrk="1" hangingPunct="1">
              <a:lnSpc>
                <a:spcPct val="110000"/>
              </a:lnSpc>
              <a:buFontTx/>
              <a:buAutoNum type="arabicPeriod"/>
            </a:pPr>
            <a:r>
              <a:rPr lang="en-US" altLang="en-US" sz="2800" dirty="0">
                <a:latin typeface="+mj-lt"/>
                <a:ea typeface="Palatino" pitchFamily="2" charset="77"/>
              </a:rPr>
              <a:t>Disclosures, Conflicts of Interest, Conflicts of Commitment, and Foreign Engagement/ Kuali COI module </a:t>
            </a:r>
            <a:endParaRPr lang="en-US" sz="2800" dirty="0">
              <a:latin typeface="+mj-lt"/>
              <a:ea typeface="Palatino" pitchFamily="2" charset="77"/>
            </a:endParaRPr>
          </a:p>
          <a:p>
            <a:pPr marL="742950" indent="-742950" eaLnBrk="1" hangingPunct="1">
              <a:lnSpc>
                <a:spcPct val="110000"/>
              </a:lnSpc>
              <a:buFontTx/>
              <a:buAutoNum type="arabicPeriod"/>
            </a:pPr>
            <a:r>
              <a:rPr lang="en-US" dirty="0"/>
              <a:t>Policy and Procedures</a:t>
            </a:r>
          </a:p>
          <a:p>
            <a:pPr marL="742950" indent="-742950" eaLnBrk="1" hangingPunct="1">
              <a:lnSpc>
                <a:spcPct val="110000"/>
              </a:lnSpc>
              <a:buFontTx/>
              <a:buAutoNum type="arabicPeriod"/>
            </a:pPr>
            <a:r>
              <a:rPr lang="en-US" b="1" dirty="0"/>
              <a:t>Open Questions/Comments</a:t>
            </a: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1397530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3</a:t>
            </a:fld>
            <a:endParaRPr lang="en-US" sz="1400" dirty="0"/>
          </a:p>
        </p:txBody>
      </p:sp>
      <p:sp>
        <p:nvSpPr>
          <p:cNvPr id="16386" name="Rectangle 2"/>
          <p:cNvSpPr>
            <a:spLocks noGrp="1" noChangeArrowheads="1"/>
          </p:cNvSpPr>
          <p:nvPr>
            <p:ph type="title"/>
          </p:nvPr>
        </p:nvSpPr>
        <p:spPr/>
        <p:txBody>
          <a:bodyPr/>
          <a:lstStyle/>
          <a:p>
            <a:r>
              <a:rPr lang="en-US" sz="4000" dirty="0">
                <a:solidFill>
                  <a:schemeClr val="accent6"/>
                </a:solidFill>
              </a:rPr>
              <a:t>1. News/Updates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685800" y="1142999"/>
            <a:ext cx="8001000" cy="4899819"/>
          </a:xfrm>
          <a:solidFill>
            <a:schemeClr val="bg1"/>
          </a:solidFill>
        </p:spPr>
        <p:txBody>
          <a:bodyPr>
            <a:noAutofit/>
          </a:bodyPr>
          <a:lstStyle/>
          <a:p>
            <a:pPr marL="285750" indent="-285750">
              <a:lnSpc>
                <a:spcPct val="150000"/>
              </a:lnSpc>
            </a:pPr>
            <a:r>
              <a:rPr lang="en-US" sz="2800" dirty="0">
                <a:effectLst/>
                <a:latin typeface="Calibri" panose="020F0502020204030204" pitchFamily="34" charset="0"/>
                <a:ea typeface="Times New Roman" panose="02020603050405020304" pitchFamily="18" charset="0"/>
              </a:rPr>
              <a:t>Staffing updates</a:t>
            </a:r>
          </a:p>
          <a:p>
            <a:pPr marL="285750" indent="-285750">
              <a:lnSpc>
                <a:spcPct val="150000"/>
              </a:lnSpc>
            </a:pPr>
            <a:r>
              <a:rPr lang="en-US" sz="2800" dirty="0">
                <a:effectLst/>
                <a:latin typeface="Calibri" panose="020F0502020204030204" pitchFamily="34" charset="0"/>
                <a:ea typeface="Times New Roman" panose="02020603050405020304" pitchFamily="18" charset="0"/>
              </a:rPr>
              <a:t>Upcoming training opportunities</a:t>
            </a:r>
            <a:endParaRPr lang="en-US" sz="2800" dirty="0">
              <a:solidFill>
                <a:schemeClr val="accent4"/>
              </a:solidFill>
              <a:latin typeface="Arial" charset="0"/>
            </a:endParaRPr>
          </a:p>
          <a:p>
            <a:pPr marL="541782" lvl="1" indent="-285750">
              <a:lnSpc>
                <a:spcPct val="150000"/>
              </a:lnSpc>
            </a:pPr>
            <a:r>
              <a:rPr lang="en-US" sz="2800" dirty="0">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SRA National </a:t>
            </a:r>
            <a:r>
              <a:rPr lang="en-US" sz="2800" dirty="0">
                <a:latin typeface="Calibri" panose="020F0502020204030204" pitchFamily="34" charset="0"/>
                <a:ea typeface="Times New Roman" panose="02020603050405020304" pitchFamily="18" charset="0"/>
              </a:rPr>
              <a:t>: </a:t>
            </a:r>
            <a:r>
              <a:rPr lang="en-US" sz="2800" u="sng" dirty="0">
                <a:solidFill>
                  <a:srgbClr val="364652"/>
                </a:solidFill>
                <a:effectLst/>
                <a:latin typeface="Calibri" panose="020F0502020204030204" pitchFamily="34" charset="0"/>
                <a:ea typeface="Times New Roman" panose="02020603050405020304" pitchFamily="18" charset="0"/>
                <a:hlinkClick r:id="rId4" tooltip="2022 Basics of Research Administration - January"/>
              </a:rPr>
              <a:t>2022 Basics of Research Administration - January</a:t>
            </a:r>
            <a:r>
              <a:rPr lang="en-US" sz="2800" dirty="0">
                <a:solidFill>
                  <a:srgbClr val="364652"/>
                </a:solidFill>
                <a:effectLst/>
                <a:latin typeface="Calibri" panose="020F0502020204030204" pitchFamily="34" charset="0"/>
                <a:ea typeface="Times New Roman" panose="02020603050405020304" pitchFamily="18" charset="0"/>
              </a:rPr>
              <a:t>; Jan 27- Feb 24, 2022 (Virtual/5 weeks, Th 1-230pm)</a:t>
            </a:r>
          </a:p>
          <a:p>
            <a:pPr marL="541782" lvl="1" indent="-285750">
              <a:lnSpc>
                <a:spcPct val="150000"/>
              </a:lnSpc>
            </a:pPr>
            <a:r>
              <a:rPr lang="en-US" sz="2800" dirty="0">
                <a:effectLst/>
                <a:latin typeface="Calibri" panose="020F050202020403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NCURA Region 1</a:t>
            </a:r>
            <a:r>
              <a:rPr lang="en-US" sz="2800" dirty="0">
                <a:latin typeface="Calibri" panose="020F0502020204030204" pitchFamily="34" charset="0"/>
                <a:ea typeface="Times New Roman" panose="02020603050405020304" pitchFamily="18" charset="0"/>
              </a:rPr>
              <a:t>: </a:t>
            </a:r>
            <a:r>
              <a:rPr lang="en-US" sz="2800" dirty="0">
                <a:solidFill>
                  <a:srgbClr val="000000"/>
                </a:solidFill>
                <a:effectLst/>
                <a:latin typeface="Calibri" panose="020F0502020204030204" pitchFamily="34" charset="0"/>
                <a:ea typeface="Times New Roman" panose="02020603050405020304" pitchFamily="18" charset="0"/>
              </a:rPr>
              <a:t>Annual Meeting; May 2 - May 5, 2022. Newport RI</a:t>
            </a:r>
            <a:endParaRPr lang="en-US" sz="2800" dirty="0">
              <a:solidFill>
                <a:schemeClr val="accent4"/>
              </a:solidFill>
              <a:latin typeface="Arial" charset="0"/>
            </a:endParaRPr>
          </a:p>
        </p:txBody>
      </p:sp>
    </p:spTree>
    <p:extLst>
      <p:ext uri="{BB962C8B-B14F-4D97-AF65-F5344CB8AC3E}">
        <p14:creationId xmlns:p14="http://schemas.microsoft.com/office/powerpoint/2010/main" val="1818399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xfrm>
            <a:off x="8458200" y="6407944"/>
            <a:ext cx="554832" cy="36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AC997CE-04E1-9842-A1A3-27E1DE3BBF70}" type="slidenum">
              <a:rPr lang="en-US" sz="1400"/>
              <a:pPr eaLnBrk="1" hangingPunct="1"/>
              <a:t>30</a:t>
            </a:fld>
            <a:endParaRPr lang="en-US" sz="1400" dirty="0"/>
          </a:p>
        </p:txBody>
      </p:sp>
      <p:sp>
        <p:nvSpPr>
          <p:cNvPr id="19458" name="Rectangle 2"/>
          <p:cNvSpPr>
            <a:spLocks noGrp="1" noChangeArrowheads="1"/>
          </p:cNvSpPr>
          <p:nvPr>
            <p:ph type="title"/>
          </p:nvPr>
        </p:nvSpPr>
        <p:spPr>
          <a:xfrm>
            <a:off x="217884" y="0"/>
            <a:ext cx="8708232" cy="1143000"/>
          </a:xfrm>
        </p:spPr>
        <p:txBody>
          <a:bodyPr>
            <a:normAutofit/>
          </a:bodyPr>
          <a:lstStyle/>
          <a:p>
            <a:r>
              <a:rPr lang="en-US" sz="4000" dirty="0">
                <a:solidFill>
                  <a:schemeClr val="accent6"/>
                </a:solidFill>
              </a:rPr>
              <a:t>GRANT Forum Seminars</a:t>
            </a:r>
            <a:endParaRPr lang="en-US" sz="4000" b="1" dirty="0">
              <a:solidFill>
                <a:srgbClr val="800000"/>
              </a:solidFill>
              <a:latin typeface="Arial" charset="0"/>
            </a:endParaRPr>
          </a:p>
        </p:txBody>
      </p:sp>
      <p:sp>
        <p:nvSpPr>
          <p:cNvPr id="19459" name="Rectangle 3"/>
          <p:cNvSpPr>
            <a:spLocks noGrp="1" noChangeArrowheads="1"/>
          </p:cNvSpPr>
          <p:nvPr>
            <p:ph type="body" idx="1"/>
          </p:nvPr>
        </p:nvSpPr>
        <p:spPr>
          <a:xfrm>
            <a:off x="76200" y="1143000"/>
            <a:ext cx="9220200" cy="5410200"/>
          </a:xfrm>
          <a:solidFill>
            <a:schemeClr val="bg1"/>
          </a:solidFill>
        </p:spPr>
        <p:txBody>
          <a:bodyPr>
            <a:noAutofit/>
          </a:bodyPr>
          <a:lstStyle/>
          <a:p>
            <a:pPr marL="256032" lvl="1" indent="0" algn="ctr">
              <a:buNone/>
            </a:pPr>
            <a:r>
              <a:rPr lang="en-US" sz="2800" dirty="0">
                <a:solidFill>
                  <a:schemeClr val="accent4"/>
                </a:solidFill>
                <a:latin typeface="+mj-lt"/>
              </a:rPr>
              <a:t>Odd months: seminars/workshops on grants management (Bonyun)</a:t>
            </a:r>
          </a:p>
          <a:p>
            <a:pPr marL="713232" lvl="1" indent="-457200">
              <a:buFont typeface="+mj-lt"/>
              <a:buAutoNum type="arabicPeriod"/>
            </a:pPr>
            <a:r>
              <a:rPr lang="en-US" sz="2400" dirty="0">
                <a:effectLst/>
                <a:latin typeface="+mj-lt"/>
                <a:ea typeface="Calibri" panose="020F0502020204030204" pitchFamily="34" charset="0"/>
                <a:cs typeface="Arial" panose="020B0604020202020204" pitchFamily="34" charset="0"/>
              </a:rPr>
              <a:t>NOV21: Award Kick-Off: </a:t>
            </a:r>
            <a:r>
              <a:rPr lang="en-US" sz="2400" dirty="0" err="1">
                <a:effectLst/>
                <a:latin typeface="+mj-lt"/>
                <a:ea typeface="Calibri" panose="020F0502020204030204" pitchFamily="34" charset="0"/>
                <a:cs typeface="Arial" panose="020B0604020202020204" pitchFamily="34" charset="0"/>
              </a:rPr>
              <a:t>NoGA</a:t>
            </a:r>
            <a:r>
              <a:rPr lang="en-US" sz="2400" dirty="0">
                <a:effectLst/>
                <a:latin typeface="+mj-lt"/>
                <a:ea typeface="Calibri" panose="020F0502020204030204" pitchFamily="34" charset="0"/>
                <a:cs typeface="Arial" panose="020B0604020202020204" pitchFamily="34" charset="0"/>
              </a:rPr>
              <a:t>, PIN…now what?</a:t>
            </a:r>
          </a:p>
          <a:p>
            <a:pPr marL="713232" lvl="1" indent="-457200">
              <a:buFont typeface="+mj-lt"/>
              <a:buAutoNum type="arabicPeriod"/>
            </a:pPr>
            <a:endParaRPr lang="en-US" sz="2400" dirty="0">
              <a:solidFill>
                <a:srgbClr val="FF0000"/>
              </a:solidFill>
              <a:effectLst/>
              <a:latin typeface="+mj-lt"/>
              <a:ea typeface="Calibri" panose="020F0502020204030204" pitchFamily="34" charset="0"/>
              <a:cs typeface="Arial" panose="020B0604020202020204" pitchFamily="34" charset="0"/>
            </a:endParaRPr>
          </a:p>
          <a:p>
            <a:pPr marL="713232" lvl="1" indent="-457200">
              <a:buFont typeface="+mj-lt"/>
              <a:buAutoNum type="arabicPeriod"/>
            </a:pPr>
            <a:r>
              <a:rPr lang="en-US" sz="3200" b="1" dirty="0">
                <a:solidFill>
                  <a:srgbClr val="FF0000"/>
                </a:solidFill>
                <a:effectLst/>
                <a:latin typeface="+mj-lt"/>
                <a:ea typeface="Calibri" panose="020F0502020204030204" pitchFamily="34" charset="0"/>
                <a:cs typeface="Arial" panose="020B0604020202020204" pitchFamily="34" charset="0"/>
              </a:rPr>
              <a:t>JAN22: Award Kick-Off: The road from Activities to Budget to Transactions</a:t>
            </a:r>
            <a:endParaRPr lang="en-US" sz="3200" b="1" dirty="0">
              <a:solidFill>
                <a:srgbClr val="FF0000"/>
              </a:solidFill>
              <a:latin typeface="+mj-lt"/>
              <a:ea typeface="Calibri" panose="020F0502020204030204" pitchFamily="34" charset="0"/>
              <a:cs typeface="Arial" panose="020B0604020202020204" pitchFamily="34" charset="0"/>
            </a:endParaRPr>
          </a:p>
          <a:p>
            <a:pPr marL="713232" lvl="1" indent="-457200">
              <a:buFont typeface="+mj-lt"/>
              <a:buAutoNum type="arabicPeriod"/>
            </a:pPr>
            <a:endParaRPr lang="en-US" sz="2400" dirty="0">
              <a:effectLst/>
              <a:latin typeface="+mj-lt"/>
              <a:ea typeface="Calibri" panose="020F0502020204030204" pitchFamily="34" charset="0"/>
              <a:cs typeface="Arial" panose="020B0604020202020204" pitchFamily="34" charset="0"/>
            </a:endParaRPr>
          </a:p>
          <a:p>
            <a:pPr marL="713232" lvl="1" indent="-457200">
              <a:buFont typeface="+mj-lt"/>
              <a:buAutoNum type="arabicPeriod"/>
            </a:pPr>
            <a:r>
              <a:rPr lang="en-US" sz="2400" dirty="0">
                <a:effectLst/>
                <a:latin typeface="+mj-lt"/>
                <a:ea typeface="Calibri" panose="020F0502020204030204" pitchFamily="34" charset="0"/>
                <a:cs typeface="Arial" panose="020B0604020202020204" pitchFamily="34" charset="0"/>
              </a:rPr>
              <a:t>MAR22: Award Management Strategy – Using Summit Reports</a:t>
            </a:r>
            <a:endParaRPr lang="en-US" sz="2400" dirty="0">
              <a:solidFill>
                <a:schemeClr val="accent4"/>
              </a:solidFill>
              <a:effectLst/>
              <a:latin typeface="+mj-lt"/>
              <a:ea typeface="Calibri" panose="020F0502020204030204" pitchFamily="34" charset="0"/>
              <a:cs typeface="Arial" panose="020B0604020202020204" pitchFamily="34" charset="0"/>
            </a:endParaRPr>
          </a:p>
          <a:p>
            <a:pPr marL="713232" lvl="1" indent="-457200">
              <a:buFont typeface="+mj-lt"/>
              <a:buAutoNum type="arabicPeriod"/>
            </a:pPr>
            <a:r>
              <a:rPr lang="en-US" sz="2400" dirty="0">
                <a:effectLst/>
                <a:latin typeface="+mj-lt"/>
                <a:ea typeface="Calibri" panose="020F0502020204030204" pitchFamily="34" charset="0"/>
                <a:cs typeface="Arial" panose="020B0604020202020204" pitchFamily="34" charset="0"/>
              </a:rPr>
              <a:t>MAY22: Award Management Strategy - Award Review &amp; Mods</a:t>
            </a:r>
            <a:endParaRPr lang="en-US" sz="2400" dirty="0">
              <a:solidFill>
                <a:schemeClr val="accent4"/>
              </a:solidFill>
              <a:latin typeface="+mj-lt"/>
              <a:ea typeface="Calibri" panose="020F0502020204030204" pitchFamily="34" charset="0"/>
              <a:cs typeface="Arial" panose="020B0604020202020204" pitchFamily="34" charset="0"/>
            </a:endParaRPr>
          </a:p>
          <a:p>
            <a:pPr marL="713232" lvl="1" indent="-457200">
              <a:buFont typeface="+mj-lt"/>
              <a:buAutoNum type="arabicPeriod"/>
            </a:pPr>
            <a:r>
              <a:rPr lang="en-US" sz="2400" dirty="0">
                <a:effectLst/>
                <a:latin typeface="+mj-lt"/>
                <a:ea typeface="Calibri" panose="020F0502020204030204" pitchFamily="34" charset="0"/>
                <a:cs typeface="Arial" panose="020B0604020202020204" pitchFamily="34" charset="0"/>
              </a:rPr>
              <a:t>JULY22: Award Management Tasks-Transactions</a:t>
            </a:r>
            <a:endParaRPr lang="en-US" sz="2400" dirty="0">
              <a:solidFill>
                <a:srgbClr val="000000"/>
              </a:solidFill>
              <a:latin typeface="+mj-lt"/>
              <a:cs typeface="Arial" panose="020B0604020202020204" pitchFamily="34" charset="0"/>
            </a:endParaRPr>
          </a:p>
        </p:txBody>
      </p:sp>
    </p:spTree>
    <p:extLst>
      <p:ext uri="{BB962C8B-B14F-4D97-AF65-F5344CB8AC3E}">
        <p14:creationId xmlns:p14="http://schemas.microsoft.com/office/powerpoint/2010/main" val="656671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4</a:t>
            </a:fld>
            <a:endParaRPr lang="en-US" sz="1400" dirty="0"/>
          </a:p>
        </p:txBody>
      </p:sp>
      <p:sp>
        <p:nvSpPr>
          <p:cNvPr id="16386" name="Rectangle 2"/>
          <p:cNvSpPr>
            <a:spLocks noGrp="1" noChangeArrowheads="1"/>
          </p:cNvSpPr>
          <p:nvPr>
            <p:ph type="title"/>
          </p:nvPr>
        </p:nvSpPr>
        <p:spPr/>
        <p:txBody>
          <a:bodyPr/>
          <a:lstStyle/>
          <a:p>
            <a:r>
              <a:rPr lang="en-US" sz="4000" dirty="0">
                <a:solidFill>
                  <a:schemeClr val="accent6"/>
                </a:solidFill>
              </a:rPr>
              <a:t>AGENDA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685800" y="1371600"/>
            <a:ext cx="8001000" cy="4495800"/>
          </a:xfrm>
          <a:solidFill>
            <a:schemeClr val="bg1"/>
          </a:solidFill>
        </p:spPr>
        <p:txBody>
          <a:bodyPr>
            <a:normAutofit/>
          </a:bodyPr>
          <a:lstStyle/>
          <a:p>
            <a:pPr marL="742950" indent="-742950" eaLnBrk="1" hangingPunct="1">
              <a:lnSpc>
                <a:spcPct val="110000"/>
              </a:lnSpc>
              <a:buFontTx/>
              <a:buAutoNum type="arabicPeriod"/>
            </a:pPr>
            <a:r>
              <a:rPr lang="en-US" dirty="0"/>
              <a:t>News/Updates</a:t>
            </a:r>
          </a:p>
          <a:p>
            <a:pPr marL="742950" indent="-742950" eaLnBrk="1" hangingPunct="1">
              <a:lnSpc>
                <a:spcPct val="110000"/>
              </a:lnSpc>
              <a:buFontTx/>
              <a:buAutoNum type="arabicPeriod"/>
            </a:pPr>
            <a:r>
              <a:rPr lang="en-US" b="1" dirty="0"/>
              <a:t>Campus closure issues</a:t>
            </a:r>
          </a:p>
          <a:p>
            <a:pPr marL="742950" indent="-742950" eaLnBrk="1" hangingPunct="1">
              <a:lnSpc>
                <a:spcPct val="110000"/>
              </a:lnSpc>
              <a:buFontTx/>
              <a:buAutoNum type="arabicPeriod"/>
            </a:pPr>
            <a:r>
              <a:rPr lang="en-US" dirty="0"/>
              <a:t>NCURA Peer Review </a:t>
            </a:r>
          </a:p>
          <a:p>
            <a:pPr marL="742950" indent="-742950" eaLnBrk="1" hangingPunct="1">
              <a:lnSpc>
                <a:spcPct val="110000"/>
              </a:lnSpc>
              <a:buFontTx/>
              <a:buAutoNum type="arabicPeriod"/>
            </a:pPr>
            <a:r>
              <a:rPr lang="en-US" altLang="en-US" sz="2800" dirty="0">
                <a:latin typeface="+mj-lt"/>
                <a:ea typeface="Palatino" pitchFamily="2" charset="77"/>
              </a:rPr>
              <a:t>Disclosures, Conflicts of Interest, Conflicts of Commitment, and Foreign Engagement/ Kuali COI module </a:t>
            </a:r>
            <a:endParaRPr lang="en-US" sz="2800" dirty="0">
              <a:latin typeface="+mj-lt"/>
              <a:ea typeface="Palatino" pitchFamily="2" charset="77"/>
            </a:endParaRPr>
          </a:p>
          <a:p>
            <a:pPr marL="742950" indent="-742950" eaLnBrk="1" hangingPunct="1">
              <a:lnSpc>
                <a:spcPct val="110000"/>
              </a:lnSpc>
              <a:buFontTx/>
              <a:buAutoNum type="arabicPeriod"/>
            </a:pPr>
            <a:r>
              <a:rPr lang="en-US" dirty="0"/>
              <a:t>Policy and Procedures</a:t>
            </a:r>
          </a:p>
          <a:p>
            <a:pPr marL="742950" indent="-742950" eaLnBrk="1" hangingPunct="1">
              <a:lnSpc>
                <a:spcPct val="110000"/>
              </a:lnSpc>
              <a:buFontTx/>
              <a:buAutoNum type="arabicPeriod"/>
            </a:pPr>
            <a:r>
              <a:rPr lang="en-US" dirty="0"/>
              <a:t>Open Questions/Comments</a:t>
            </a: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72708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5</a:t>
            </a:fld>
            <a:endParaRPr lang="en-US" sz="1400" dirty="0"/>
          </a:p>
        </p:txBody>
      </p:sp>
      <p:sp>
        <p:nvSpPr>
          <p:cNvPr id="16386" name="Rectangle 2"/>
          <p:cNvSpPr>
            <a:spLocks noGrp="1" noChangeArrowheads="1"/>
          </p:cNvSpPr>
          <p:nvPr>
            <p:ph type="title"/>
          </p:nvPr>
        </p:nvSpPr>
        <p:spPr/>
        <p:txBody>
          <a:bodyPr/>
          <a:lstStyle/>
          <a:p>
            <a:r>
              <a:rPr lang="en-US" sz="4000" dirty="0">
                <a:solidFill>
                  <a:schemeClr val="accent6"/>
                </a:solidFill>
              </a:rPr>
              <a:t>2. Campus Closure Issues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457200" y="1371600"/>
            <a:ext cx="8555832" cy="4800600"/>
          </a:xfrm>
          <a:solidFill>
            <a:schemeClr val="bg1"/>
          </a:solidFill>
        </p:spPr>
        <p:txBody>
          <a:bodyPr>
            <a:normAutofit/>
          </a:bodyPr>
          <a:lstStyle/>
          <a:p>
            <a:pPr marL="742950" indent="-742950" eaLnBrk="1" hangingPunct="1">
              <a:lnSpc>
                <a:spcPct val="150000"/>
              </a:lnSpc>
              <a:buFontTx/>
              <a:buAutoNum type="arabicPeriod"/>
            </a:pPr>
            <a:r>
              <a:rPr lang="en-US" b="1" dirty="0"/>
              <a:t>Monday, December 27, 7am to Wednesday, December 29, 7am </a:t>
            </a:r>
            <a:r>
              <a:rPr lang="en-US" dirty="0"/>
              <a:t>- Facilities fire protection system (sprinklers) to make some needed repairs; labs that will have activity need to identify; no research on hazardous materials!</a:t>
            </a: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3481103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6</a:t>
            </a:fld>
            <a:endParaRPr lang="en-US" sz="1400" dirty="0"/>
          </a:p>
        </p:txBody>
      </p:sp>
      <p:sp>
        <p:nvSpPr>
          <p:cNvPr id="16386" name="Rectangle 2"/>
          <p:cNvSpPr>
            <a:spLocks noGrp="1" noChangeArrowheads="1"/>
          </p:cNvSpPr>
          <p:nvPr>
            <p:ph type="title"/>
          </p:nvPr>
        </p:nvSpPr>
        <p:spPr/>
        <p:txBody>
          <a:bodyPr/>
          <a:lstStyle/>
          <a:p>
            <a:r>
              <a:rPr lang="en-US" sz="4000" dirty="0">
                <a:solidFill>
                  <a:schemeClr val="accent6"/>
                </a:solidFill>
              </a:rPr>
              <a:t>AGENDA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685800" y="1371600"/>
            <a:ext cx="8001000" cy="4495800"/>
          </a:xfrm>
          <a:solidFill>
            <a:schemeClr val="bg1"/>
          </a:solidFill>
        </p:spPr>
        <p:txBody>
          <a:bodyPr>
            <a:normAutofit/>
          </a:bodyPr>
          <a:lstStyle/>
          <a:p>
            <a:pPr marL="742950" indent="-742950" eaLnBrk="1" hangingPunct="1">
              <a:lnSpc>
                <a:spcPct val="110000"/>
              </a:lnSpc>
              <a:buFontTx/>
              <a:buAutoNum type="arabicPeriod"/>
            </a:pPr>
            <a:r>
              <a:rPr lang="en-US" dirty="0"/>
              <a:t>News/Updates</a:t>
            </a:r>
          </a:p>
          <a:p>
            <a:pPr marL="742950" indent="-742950" eaLnBrk="1" hangingPunct="1">
              <a:lnSpc>
                <a:spcPct val="110000"/>
              </a:lnSpc>
              <a:buFontTx/>
              <a:buAutoNum type="arabicPeriod"/>
            </a:pPr>
            <a:r>
              <a:rPr lang="en-US" dirty="0"/>
              <a:t>Campus closure issues</a:t>
            </a:r>
          </a:p>
          <a:p>
            <a:pPr marL="742950" indent="-742950" eaLnBrk="1" hangingPunct="1">
              <a:lnSpc>
                <a:spcPct val="110000"/>
              </a:lnSpc>
              <a:buFontTx/>
              <a:buAutoNum type="arabicPeriod"/>
            </a:pPr>
            <a:r>
              <a:rPr lang="en-US" b="1" dirty="0"/>
              <a:t>NCURA Peer Review </a:t>
            </a:r>
          </a:p>
          <a:p>
            <a:pPr marL="742950" indent="-742950" eaLnBrk="1" hangingPunct="1">
              <a:lnSpc>
                <a:spcPct val="110000"/>
              </a:lnSpc>
              <a:buFontTx/>
              <a:buAutoNum type="arabicPeriod"/>
            </a:pPr>
            <a:r>
              <a:rPr lang="en-US" altLang="en-US" sz="2800" dirty="0">
                <a:latin typeface="+mj-lt"/>
                <a:ea typeface="Palatino" pitchFamily="2" charset="77"/>
              </a:rPr>
              <a:t>Disclosures, Conflicts of Interest, Conflicts of Commitment, and Foreign Engagement/ Kuali COI module </a:t>
            </a:r>
            <a:endParaRPr lang="en-US" sz="2800" dirty="0">
              <a:latin typeface="+mj-lt"/>
              <a:ea typeface="Palatino" pitchFamily="2" charset="77"/>
            </a:endParaRPr>
          </a:p>
          <a:p>
            <a:pPr marL="742950" indent="-742950" eaLnBrk="1" hangingPunct="1">
              <a:lnSpc>
                <a:spcPct val="110000"/>
              </a:lnSpc>
              <a:buFontTx/>
              <a:buAutoNum type="arabicPeriod"/>
            </a:pPr>
            <a:r>
              <a:rPr lang="en-US" dirty="0"/>
              <a:t>Policy and Procedures</a:t>
            </a:r>
          </a:p>
          <a:p>
            <a:pPr marL="742950" indent="-742950" eaLnBrk="1" hangingPunct="1">
              <a:lnSpc>
                <a:spcPct val="110000"/>
              </a:lnSpc>
              <a:buFontTx/>
              <a:buAutoNum type="arabicPeriod"/>
            </a:pPr>
            <a:r>
              <a:rPr lang="en-US" dirty="0"/>
              <a:t>Open Questions/Comments</a:t>
            </a: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2704425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7</a:t>
            </a:fld>
            <a:endParaRPr lang="en-US" sz="1400" dirty="0"/>
          </a:p>
        </p:txBody>
      </p:sp>
      <p:sp>
        <p:nvSpPr>
          <p:cNvPr id="16386" name="Rectangle 2"/>
          <p:cNvSpPr>
            <a:spLocks noGrp="1" noChangeArrowheads="1"/>
          </p:cNvSpPr>
          <p:nvPr>
            <p:ph type="title"/>
          </p:nvPr>
        </p:nvSpPr>
        <p:spPr/>
        <p:txBody>
          <a:bodyPr>
            <a:normAutofit/>
          </a:bodyPr>
          <a:lstStyle/>
          <a:p>
            <a:r>
              <a:rPr lang="en-US" sz="4000" dirty="0">
                <a:solidFill>
                  <a:schemeClr val="accent6"/>
                </a:solidFill>
              </a:rPr>
              <a:t>3. NCURA Peer Review – actions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457200" y="1371600"/>
            <a:ext cx="8229600" cy="4495800"/>
          </a:xfrm>
          <a:solidFill>
            <a:schemeClr val="bg1"/>
          </a:solidFill>
        </p:spPr>
        <p:txBody>
          <a:bodyPr>
            <a:normAutofit fontScale="55000" lnSpcReduction="20000"/>
          </a:bodyPr>
          <a:lstStyle/>
          <a:p>
            <a:pPr marL="0" indent="0">
              <a:lnSpc>
                <a:spcPct val="150000"/>
              </a:lnSpc>
              <a:buNone/>
            </a:pPr>
            <a:r>
              <a:rPr lang="en-US" sz="2800" dirty="0">
                <a:solidFill>
                  <a:schemeClr val="accent4"/>
                </a:solidFill>
                <a:latin typeface="Arial" charset="0"/>
              </a:rPr>
              <a:t>Eight focus areas</a:t>
            </a:r>
          </a:p>
          <a:p>
            <a:pPr marL="514350" indent="-514350">
              <a:lnSpc>
                <a:spcPct val="150000"/>
              </a:lnSpc>
              <a:buFont typeface="+mj-lt"/>
              <a:buAutoNum type="arabicPeriod"/>
            </a:pPr>
            <a:r>
              <a:rPr lang="en-US" sz="2900" dirty="0"/>
              <a:t>ORSP Staffing</a:t>
            </a:r>
          </a:p>
          <a:p>
            <a:pPr marL="514350" indent="-514350">
              <a:lnSpc>
                <a:spcPct val="150000"/>
              </a:lnSpc>
              <a:buFont typeface="+mj-lt"/>
              <a:buAutoNum type="arabicPeriod"/>
            </a:pPr>
            <a:r>
              <a:rPr lang="en-US" sz="2900" dirty="0"/>
              <a:t>Unit Staffing and Structure</a:t>
            </a:r>
          </a:p>
          <a:p>
            <a:pPr marL="514350" indent="-514350">
              <a:lnSpc>
                <a:spcPct val="150000"/>
              </a:lnSpc>
              <a:buFont typeface="+mj-lt"/>
              <a:buAutoNum type="arabicPeriod"/>
            </a:pPr>
            <a:r>
              <a:rPr lang="en-US" sz="2900" dirty="0"/>
              <a:t>Regular messaging on the importance and expectation for research</a:t>
            </a:r>
          </a:p>
          <a:p>
            <a:pPr marL="514350" indent="-514350">
              <a:lnSpc>
                <a:spcPct val="150000"/>
              </a:lnSpc>
              <a:buFont typeface="+mj-lt"/>
              <a:buAutoNum type="arabicPeriod"/>
            </a:pPr>
            <a:r>
              <a:rPr lang="en-US" sz="2900" dirty="0"/>
              <a:t>Research Development</a:t>
            </a:r>
          </a:p>
          <a:p>
            <a:pPr marL="514350" indent="-514350">
              <a:lnSpc>
                <a:spcPct val="150000"/>
              </a:lnSpc>
              <a:buFont typeface="+mj-lt"/>
              <a:buAutoNum type="arabicPeriod"/>
            </a:pPr>
            <a:r>
              <a:rPr lang="en-US" sz="2900" dirty="0"/>
              <a:t>Kuali</a:t>
            </a:r>
          </a:p>
          <a:p>
            <a:pPr marL="514350" indent="-514350">
              <a:lnSpc>
                <a:spcPct val="150000"/>
              </a:lnSpc>
              <a:buFont typeface="+mj-lt"/>
              <a:buAutoNum type="arabicPeriod"/>
            </a:pPr>
            <a:r>
              <a:rPr lang="en-US" sz="2900" dirty="0"/>
              <a:t>Financial management</a:t>
            </a:r>
          </a:p>
          <a:p>
            <a:pPr marL="514350" indent="-514350">
              <a:lnSpc>
                <a:spcPct val="150000"/>
              </a:lnSpc>
              <a:buFont typeface="+mj-lt"/>
              <a:buAutoNum type="arabicPeriod"/>
            </a:pPr>
            <a:r>
              <a:rPr lang="en-US" sz="2900" dirty="0"/>
              <a:t>Reporting</a:t>
            </a:r>
          </a:p>
          <a:p>
            <a:pPr marL="514350" indent="-514350">
              <a:lnSpc>
                <a:spcPct val="150000"/>
              </a:lnSpc>
              <a:buFont typeface="+mj-lt"/>
              <a:buAutoNum type="arabicPeriod"/>
            </a:pPr>
            <a:r>
              <a:rPr lang="en-US" sz="2900" dirty="0"/>
              <a:t>Faculty</a:t>
            </a:r>
          </a:p>
          <a:p>
            <a:pPr marL="0" indent="0" algn="ctr">
              <a:lnSpc>
                <a:spcPct val="150000"/>
              </a:lnSpc>
              <a:buNone/>
            </a:pPr>
            <a:r>
              <a:rPr lang="en-US" dirty="0"/>
              <a:t>Details and full report located here:</a:t>
            </a:r>
            <a:endParaRPr lang="en-US" dirty="0">
              <a:hlinkClick r:id="rId3">
                <a:extLst>
                  <a:ext uri="{A12FA001-AC4F-418D-AE19-62706E023703}">
                    <ahyp:hlinkClr xmlns:ahyp="http://schemas.microsoft.com/office/drawing/2018/hyperlinkcolor" val="tx"/>
                  </a:ext>
                </a:extLst>
              </a:hlinkClick>
            </a:endParaRPr>
          </a:p>
          <a:p>
            <a:pPr marL="0" indent="0" algn="ctr">
              <a:lnSpc>
                <a:spcPct val="150000"/>
              </a:lnSpc>
              <a:buNone/>
            </a:pPr>
            <a:r>
              <a:rPr lang="en-US" sz="3200" dirty="0">
                <a:solidFill>
                  <a:srgbClr val="FF8119"/>
                </a:solidFill>
                <a:latin typeface="Arial" charset="0"/>
                <a:hlinkClick r:id="rId3">
                  <a:extLst>
                    <a:ext uri="{A12FA001-AC4F-418D-AE19-62706E023703}">
                      <ahyp:hlinkClr xmlns:ahyp="http://schemas.microsoft.com/office/drawing/2018/hyperlinkcolor" val="tx"/>
                    </a:ext>
                  </a:extLst>
                </a:hlinkClick>
              </a:rPr>
              <a:t>www.umb.edu/research/ncura_peer_review</a:t>
            </a:r>
            <a:endParaRPr lang="en-US" sz="3200" dirty="0">
              <a:solidFill>
                <a:schemeClr val="accent4"/>
              </a:solidFill>
              <a:latin typeface="Arial" charset="0"/>
            </a:endParaRPr>
          </a:p>
          <a:p>
            <a:pPr marL="514350" indent="-514350">
              <a:lnSpc>
                <a:spcPct val="150000"/>
              </a:lnSpc>
              <a:buFont typeface="+mj-lt"/>
              <a:buAutoNum type="arabicPeriod"/>
            </a:pPr>
            <a:endParaRPr lang="en-US" sz="2900" dirty="0"/>
          </a:p>
          <a:p>
            <a:pPr marL="457200" indent="-457200">
              <a:lnSpc>
                <a:spcPct val="150000"/>
              </a:lnSpc>
            </a:pPr>
            <a:endParaRPr lang="en-US" sz="2800" dirty="0">
              <a:solidFill>
                <a:schemeClr val="accent4"/>
              </a:solidFill>
              <a:latin typeface="Arial" charset="0"/>
            </a:endParaRPr>
          </a:p>
          <a:p>
            <a:pPr marL="457200" indent="-457200">
              <a:lnSpc>
                <a:spcPct val="150000"/>
              </a:lnSpc>
            </a:pPr>
            <a:endParaRPr lang="en-US" sz="2800" dirty="0">
              <a:solidFill>
                <a:schemeClr val="accent4"/>
              </a:solidFill>
              <a:latin typeface="Arial" charset="0"/>
            </a:endParaRP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1247222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8</a:t>
            </a:fld>
            <a:endParaRPr lang="en-US" sz="1400" dirty="0"/>
          </a:p>
        </p:txBody>
      </p:sp>
      <p:sp>
        <p:nvSpPr>
          <p:cNvPr id="16386" name="Rectangle 2"/>
          <p:cNvSpPr>
            <a:spLocks noGrp="1" noChangeArrowheads="1"/>
          </p:cNvSpPr>
          <p:nvPr>
            <p:ph type="title"/>
          </p:nvPr>
        </p:nvSpPr>
        <p:spPr/>
        <p:txBody>
          <a:bodyPr>
            <a:normAutofit/>
          </a:bodyPr>
          <a:lstStyle/>
          <a:p>
            <a:r>
              <a:rPr lang="en-US" sz="4000" dirty="0">
                <a:solidFill>
                  <a:schemeClr val="accent6"/>
                </a:solidFill>
              </a:rPr>
              <a:t>NCURA Peer Review – actions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457200" y="1371600"/>
            <a:ext cx="8229600" cy="5036344"/>
          </a:xfrm>
          <a:solidFill>
            <a:schemeClr val="bg1"/>
          </a:solidFill>
        </p:spPr>
        <p:txBody>
          <a:bodyPr>
            <a:normAutofit/>
          </a:bodyPr>
          <a:lstStyle/>
          <a:p>
            <a:pPr marL="0" indent="0">
              <a:lnSpc>
                <a:spcPct val="110000"/>
              </a:lnSpc>
              <a:buNone/>
            </a:pPr>
            <a:r>
              <a:rPr lang="en-US" sz="1800" b="1" dirty="0">
                <a:latin typeface="+mj-lt"/>
              </a:rPr>
              <a:t>1. ORSP Staffing</a:t>
            </a:r>
          </a:p>
          <a:p>
            <a:pPr marL="0" indent="0">
              <a:lnSpc>
                <a:spcPct val="110000"/>
              </a:lnSpc>
              <a:buNone/>
            </a:pPr>
            <a:endParaRPr lang="en-US" sz="1800" b="1" i="0" dirty="0">
              <a:solidFill>
                <a:srgbClr val="000000"/>
              </a:solidFill>
              <a:effectLst/>
              <a:latin typeface="+mj-lt"/>
            </a:endParaRPr>
          </a:p>
          <a:p>
            <a:pPr marL="0" indent="0">
              <a:lnSpc>
                <a:spcPct val="110000"/>
              </a:lnSpc>
              <a:buNone/>
            </a:pPr>
            <a:r>
              <a:rPr lang="en-US" sz="1800" b="1" i="0" dirty="0">
                <a:solidFill>
                  <a:srgbClr val="000000"/>
                </a:solidFill>
                <a:effectLst/>
                <a:latin typeface="+mj-lt"/>
              </a:rPr>
              <a:t>RECOMMENDATION</a:t>
            </a:r>
            <a:r>
              <a:rPr lang="en-US" sz="1800" b="0" i="0" dirty="0">
                <a:solidFill>
                  <a:srgbClr val="000000"/>
                </a:solidFill>
                <a:effectLst/>
                <a:latin typeface="+mj-lt"/>
              </a:rPr>
              <a:t>: Prioritize central staffing and resources; Identify short-, medium- and long-term staffing needs to support research/externally funded priorities; </a:t>
            </a:r>
          </a:p>
          <a:p>
            <a:pPr marL="0" indent="0">
              <a:lnSpc>
                <a:spcPct val="110000"/>
              </a:lnSpc>
              <a:buNone/>
            </a:pPr>
            <a:endParaRPr lang="en-US" sz="1800" dirty="0">
              <a:solidFill>
                <a:srgbClr val="000000"/>
              </a:solidFill>
              <a:latin typeface="+mj-lt"/>
            </a:endParaRPr>
          </a:p>
          <a:p>
            <a:pPr marL="0" indent="0">
              <a:lnSpc>
                <a:spcPct val="110000"/>
              </a:lnSpc>
              <a:buNone/>
            </a:pPr>
            <a:r>
              <a:rPr lang="en-US" sz="1800" b="1" i="0" dirty="0">
                <a:solidFill>
                  <a:srgbClr val="000000"/>
                </a:solidFill>
                <a:effectLst/>
                <a:latin typeface="+mj-lt"/>
              </a:rPr>
              <a:t>ACTION PLAN:</a:t>
            </a:r>
          </a:p>
          <a:p>
            <a:pPr marL="713232" lvl="1" indent="-457200">
              <a:lnSpc>
                <a:spcPct val="110000"/>
              </a:lnSpc>
            </a:pPr>
            <a:r>
              <a:rPr lang="en-US" sz="1800" b="0" i="0" dirty="0">
                <a:solidFill>
                  <a:srgbClr val="000000"/>
                </a:solidFill>
                <a:effectLst/>
                <a:latin typeface="+mj-lt"/>
              </a:rPr>
              <a:t>Short term: post-award Attain consultants; preaward  administrator position</a:t>
            </a:r>
            <a:r>
              <a:rPr lang="en-US" sz="1800" dirty="0">
                <a:solidFill>
                  <a:srgbClr val="000000"/>
                </a:solidFill>
                <a:latin typeface="+mj-lt"/>
              </a:rPr>
              <a:t> (Mode)</a:t>
            </a:r>
          </a:p>
          <a:p>
            <a:pPr marL="713232" lvl="1" indent="-457200">
              <a:lnSpc>
                <a:spcPct val="110000"/>
              </a:lnSpc>
            </a:pPr>
            <a:r>
              <a:rPr lang="en-US" sz="1800" dirty="0">
                <a:solidFill>
                  <a:srgbClr val="000000"/>
                </a:solidFill>
                <a:latin typeface="+mj-lt"/>
              </a:rPr>
              <a:t>In Process: Subaward Coordinator (pending offer); Kuali/Research Systems training position</a:t>
            </a:r>
          </a:p>
          <a:p>
            <a:pPr marL="713232" lvl="1" indent="-457200">
              <a:lnSpc>
                <a:spcPct val="110000"/>
              </a:lnSpc>
            </a:pPr>
            <a:r>
              <a:rPr lang="en-US" sz="1800" dirty="0">
                <a:solidFill>
                  <a:srgbClr val="000000"/>
                </a:solidFill>
                <a:latin typeface="+mj-lt"/>
              </a:rPr>
              <a:t>Long term: connected to unit staffing (next slide) and strategic plan</a:t>
            </a:r>
            <a:endParaRPr lang="en-US" sz="18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78952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AE847C-D3F4-3C48-85B5-8918438A89BC}" type="slidenum">
              <a:rPr lang="en-US" sz="1400"/>
              <a:pPr eaLnBrk="1" hangingPunct="1"/>
              <a:t>9</a:t>
            </a:fld>
            <a:endParaRPr lang="en-US" sz="1400" dirty="0"/>
          </a:p>
        </p:txBody>
      </p:sp>
      <p:sp>
        <p:nvSpPr>
          <p:cNvPr id="16386" name="Rectangle 2"/>
          <p:cNvSpPr>
            <a:spLocks noGrp="1" noChangeArrowheads="1"/>
          </p:cNvSpPr>
          <p:nvPr>
            <p:ph type="title"/>
          </p:nvPr>
        </p:nvSpPr>
        <p:spPr/>
        <p:txBody>
          <a:bodyPr>
            <a:normAutofit/>
          </a:bodyPr>
          <a:lstStyle/>
          <a:p>
            <a:r>
              <a:rPr lang="en-US" sz="4000" dirty="0">
                <a:solidFill>
                  <a:schemeClr val="accent6"/>
                </a:solidFill>
              </a:rPr>
              <a:t>NCURA Peer Review – actions </a:t>
            </a:r>
            <a:endParaRPr lang="en-US" sz="4000" b="1" dirty="0">
              <a:solidFill>
                <a:srgbClr val="800000"/>
              </a:solidFill>
              <a:latin typeface="Arial" charset="0"/>
            </a:endParaRPr>
          </a:p>
        </p:txBody>
      </p:sp>
      <p:sp>
        <p:nvSpPr>
          <p:cNvPr id="16387" name="Rectangle 3"/>
          <p:cNvSpPr>
            <a:spLocks noGrp="1" noChangeArrowheads="1"/>
          </p:cNvSpPr>
          <p:nvPr>
            <p:ph type="body" idx="1"/>
          </p:nvPr>
        </p:nvSpPr>
        <p:spPr>
          <a:xfrm>
            <a:off x="457200" y="1371600"/>
            <a:ext cx="8229600" cy="5036344"/>
          </a:xfrm>
          <a:solidFill>
            <a:schemeClr val="bg1"/>
          </a:solidFill>
        </p:spPr>
        <p:txBody>
          <a:bodyPr>
            <a:normAutofit fontScale="70000" lnSpcReduction="20000"/>
          </a:bodyPr>
          <a:lstStyle/>
          <a:p>
            <a:pPr marL="0" indent="0">
              <a:lnSpc>
                <a:spcPct val="150000"/>
              </a:lnSpc>
              <a:buNone/>
            </a:pPr>
            <a:r>
              <a:rPr lang="en-US" sz="2600" b="1" dirty="0">
                <a:latin typeface="+mj-lt"/>
              </a:rPr>
              <a:t>2. </a:t>
            </a:r>
            <a:r>
              <a:rPr lang="en-US" sz="2600" b="1" i="0" dirty="0">
                <a:solidFill>
                  <a:srgbClr val="000000"/>
                </a:solidFill>
                <a:effectLst/>
                <a:latin typeface="open sans" panose="020B0606030504020204" pitchFamily="34" charset="0"/>
              </a:rPr>
              <a:t>Unit Staffing and Structure</a:t>
            </a:r>
            <a:endParaRPr lang="en-US" sz="2600" b="1" dirty="0">
              <a:latin typeface="+mj-lt"/>
            </a:endParaRPr>
          </a:p>
          <a:p>
            <a:pPr marL="0" indent="0">
              <a:lnSpc>
                <a:spcPct val="120000"/>
              </a:lnSpc>
              <a:buNone/>
            </a:pPr>
            <a:endParaRPr lang="en-US" sz="2600" b="1" i="0" dirty="0">
              <a:solidFill>
                <a:srgbClr val="000000"/>
              </a:solidFill>
              <a:effectLst/>
              <a:latin typeface="+mj-lt"/>
            </a:endParaRPr>
          </a:p>
          <a:p>
            <a:pPr marL="0" indent="0">
              <a:lnSpc>
                <a:spcPct val="120000"/>
              </a:lnSpc>
              <a:buNone/>
            </a:pPr>
            <a:r>
              <a:rPr lang="en-US" sz="2600" b="1" i="0" dirty="0">
                <a:solidFill>
                  <a:srgbClr val="000000"/>
                </a:solidFill>
                <a:effectLst/>
                <a:latin typeface="+mj-lt"/>
              </a:rPr>
              <a:t>RECOMMENDATION</a:t>
            </a:r>
            <a:r>
              <a:rPr lang="en-US" sz="2600" b="0" i="0" dirty="0">
                <a:solidFill>
                  <a:srgbClr val="000000"/>
                </a:solidFill>
                <a:effectLst/>
                <a:latin typeface="+mj-lt"/>
              </a:rPr>
              <a:t>:</a:t>
            </a:r>
            <a:r>
              <a:rPr lang="en-US" dirty="0"/>
              <a:t> Identify and prioritize unit resources and roles, responsibilities and oversight for research administration across entire campus. Evaluate titles, functions, and salaries and prepare a salary study to identify appropriate salary levels for central and unit staff to ensure competitive salaries and benefits in relation to the Boston area.</a:t>
            </a:r>
          </a:p>
          <a:p>
            <a:pPr marL="0" indent="0">
              <a:lnSpc>
                <a:spcPct val="120000"/>
              </a:lnSpc>
              <a:buNone/>
            </a:pPr>
            <a:r>
              <a:rPr lang="en-US" dirty="0"/>
              <a:t>Require participation of personnel for scheduled training and opportunities; </a:t>
            </a:r>
            <a:r>
              <a:rPr lang="en-US" b="1" dirty="0"/>
              <a:t>ensure full support for researchers</a:t>
            </a:r>
            <a:r>
              <a:rPr lang="en-US" dirty="0"/>
              <a:t>.</a:t>
            </a:r>
          </a:p>
          <a:p>
            <a:pPr marL="0" indent="0">
              <a:lnSpc>
                <a:spcPct val="150000"/>
              </a:lnSpc>
              <a:buNone/>
            </a:pPr>
            <a:r>
              <a:rPr lang="en-US" sz="2600" b="1" i="0" dirty="0">
                <a:solidFill>
                  <a:srgbClr val="000000"/>
                </a:solidFill>
                <a:effectLst/>
                <a:latin typeface="+mj-lt"/>
              </a:rPr>
              <a:t>ACTION PLAN:</a:t>
            </a:r>
          </a:p>
          <a:p>
            <a:pPr marL="713232" lvl="1" indent="-457200">
              <a:lnSpc>
                <a:spcPct val="150000"/>
              </a:lnSpc>
            </a:pPr>
            <a:r>
              <a:rPr lang="en-US" sz="2600" b="0" i="0" dirty="0">
                <a:solidFill>
                  <a:srgbClr val="000000"/>
                </a:solidFill>
                <a:effectLst/>
                <a:latin typeface="+mj-lt"/>
              </a:rPr>
              <a:t>Engagement of Deans</a:t>
            </a:r>
          </a:p>
          <a:p>
            <a:pPr marL="713232" lvl="1" indent="-457200">
              <a:lnSpc>
                <a:spcPct val="150000"/>
              </a:lnSpc>
            </a:pPr>
            <a:r>
              <a:rPr lang="en-US" sz="2600" b="0" i="0" dirty="0">
                <a:solidFill>
                  <a:srgbClr val="000000"/>
                </a:solidFill>
                <a:effectLst/>
                <a:latin typeface="+mj-lt"/>
              </a:rPr>
              <a:t>Identification of campus research administrators</a:t>
            </a:r>
          </a:p>
          <a:p>
            <a:pPr marL="713232" lvl="1" indent="-457200">
              <a:lnSpc>
                <a:spcPct val="150000"/>
              </a:lnSpc>
            </a:pPr>
            <a:r>
              <a:rPr lang="en-US" sz="2600" dirty="0">
                <a:solidFill>
                  <a:srgbClr val="000000"/>
                </a:solidFill>
                <a:latin typeface="+mj-lt"/>
              </a:rPr>
              <a:t>Next: create project with HR </a:t>
            </a:r>
            <a:endParaRPr lang="en-US" sz="2600" dirty="0">
              <a:solidFill>
                <a:schemeClr val="accent4"/>
              </a:solidFill>
              <a:latin typeface="+mj-lt"/>
            </a:endParaRPr>
          </a:p>
          <a:p>
            <a:pPr marL="742950" indent="-742950" eaLnBrk="1" hangingPunct="1">
              <a:lnSpc>
                <a:spcPct val="150000"/>
              </a:lnSpc>
              <a:buFontTx/>
              <a:buAutoNum type="arabicPeriod"/>
            </a:pPr>
            <a:endParaRPr lang="en-US" sz="34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a:p>
            <a:pPr marL="742950" indent="-742950" eaLnBrk="1" hangingPunct="1">
              <a:lnSpc>
                <a:spcPct val="150000"/>
              </a:lnSpc>
              <a:buFontTx/>
              <a:buAutoNum type="arabicPeriod"/>
            </a:pPr>
            <a:endParaRPr lang="en-US" sz="4000" dirty="0">
              <a:solidFill>
                <a:schemeClr val="accent4"/>
              </a:solidFill>
              <a:latin typeface="Arial" charset="0"/>
            </a:endParaRPr>
          </a:p>
        </p:txBody>
      </p:sp>
    </p:spTree>
    <p:extLst>
      <p:ext uri="{BB962C8B-B14F-4D97-AF65-F5344CB8AC3E}">
        <p14:creationId xmlns:p14="http://schemas.microsoft.com/office/powerpoint/2010/main" val="728837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6389</TotalTime>
  <Words>2402</Words>
  <Application>Microsoft Office PowerPoint</Application>
  <PresentationFormat>On-screen Show (4:3)</PresentationFormat>
  <Paragraphs>308</Paragraphs>
  <Slides>30</Slides>
  <Notes>24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30</vt:i4>
      </vt:variant>
    </vt:vector>
  </HeadingPairs>
  <TitlesOfParts>
    <vt:vector size="42" baseType="lpstr">
      <vt:lpstr>Arial</vt:lpstr>
      <vt:lpstr>Arial Unicode MS</vt:lpstr>
      <vt:lpstr>Calibri</vt:lpstr>
      <vt:lpstr>Lucida Sans Unicode</vt:lpstr>
      <vt:lpstr>open sans</vt:lpstr>
      <vt:lpstr>Palatino</vt:lpstr>
      <vt:lpstr>Times New Roman</vt:lpstr>
      <vt:lpstr>Verdana</vt:lpstr>
      <vt:lpstr>Wingdings</vt:lpstr>
      <vt:lpstr>Wingdings 2</vt:lpstr>
      <vt:lpstr>Wingdings 3</vt:lpstr>
      <vt:lpstr>Concourse</vt:lpstr>
      <vt:lpstr>Office of Research and Sponsored Programs  GRANT Forum Grant Research Administrators’ Network Team</vt:lpstr>
      <vt:lpstr>AGENDA </vt:lpstr>
      <vt:lpstr>1. News/Updates </vt:lpstr>
      <vt:lpstr>AGENDA </vt:lpstr>
      <vt:lpstr>2. Campus Closure Issues </vt:lpstr>
      <vt:lpstr>AGENDA </vt:lpstr>
      <vt:lpstr>3. NCURA Peer Review – actions </vt:lpstr>
      <vt:lpstr>NCURA Peer Review – actions </vt:lpstr>
      <vt:lpstr>NCURA Peer Review – actions </vt:lpstr>
      <vt:lpstr>NCURA Peer Review – actions </vt:lpstr>
      <vt:lpstr>NCURA Peer Review – actions </vt:lpstr>
      <vt:lpstr>NCURA Peer Review – actions </vt:lpstr>
      <vt:lpstr>NCURA Peer Review – actions </vt:lpstr>
      <vt:lpstr>NCURA Peer Review – actions </vt:lpstr>
      <vt:lpstr>NCURA Peer Review – actions </vt:lpstr>
      <vt:lpstr>Agenda</vt:lpstr>
      <vt:lpstr> </vt:lpstr>
      <vt:lpstr>Commitment Transparency </vt:lpstr>
      <vt:lpstr>Conflict of Interest/Commitment </vt:lpstr>
      <vt:lpstr>Conflict of Interest Examples:</vt:lpstr>
      <vt:lpstr>Conflict of Commitment Examples</vt:lpstr>
      <vt:lpstr>Outside Appointments  </vt:lpstr>
      <vt:lpstr>Foreign Engagement</vt:lpstr>
      <vt:lpstr>Disclosures</vt:lpstr>
      <vt:lpstr>AGENDA </vt:lpstr>
      <vt:lpstr>5. Policy and Procedures</vt:lpstr>
      <vt:lpstr>5. Policy and Procedures</vt:lpstr>
      <vt:lpstr>5. Policy and Procedures</vt:lpstr>
      <vt:lpstr>AGENDA </vt:lpstr>
      <vt:lpstr>GRANT Forum Seminars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Expense Policy</dc:title>
  <dc:creator>Elizabeth.Kilcoyne</dc:creator>
  <cp:lastModifiedBy>Matthew L Meyer</cp:lastModifiedBy>
  <cp:revision>309</cp:revision>
  <cp:lastPrinted>2021-10-13T15:05:27Z</cp:lastPrinted>
  <dcterms:created xsi:type="dcterms:W3CDTF">2011-11-08T17:09:22Z</dcterms:created>
  <dcterms:modified xsi:type="dcterms:W3CDTF">2021-12-14T20:16:12Z</dcterms:modified>
</cp:coreProperties>
</file>